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256" r:id="rId5"/>
    <p:sldId id="260" r:id="rId6"/>
    <p:sldId id="330" r:id="rId7"/>
    <p:sldId id="276" r:id="rId8"/>
    <p:sldId id="315" r:id="rId9"/>
    <p:sldId id="283" r:id="rId10"/>
    <p:sldId id="286" r:id="rId11"/>
    <p:sldId id="317" r:id="rId12"/>
    <p:sldId id="318" r:id="rId13"/>
    <p:sldId id="291" r:id="rId14"/>
    <p:sldId id="292" r:id="rId15"/>
    <p:sldId id="319" r:id="rId16"/>
    <p:sldId id="300" r:id="rId17"/>
    <p:sldId id="325" r:id="rId18"/>
    <p:sldId id="332" r:id="rId19"/>
    <p:sldId id="333" r:id="rId20"/>
    <p:sldId id="334" r:id="rId21"/>
    <p:sldId id="308" r:id="rId22"/>
    <p:sldId id="309" r:id="rId23"/>
    <p:sldId id="321" r:id="rId24"/>
    <p:sldId id="322" r:id="rId25"/>
    <p:sldId id="324" r:id="rId26"/>
    <p:sldId id="326" r:id="rId27"/>
    <p:sldId id="327" r:id="rId28"/>
    <p:sldId id="310" r:id="rId29"/>
    <p:sldId id="328" r:id="rId30"/>
    <p:sldId id="331" r:id="rId31"/>
    <p:sldId id="329" r:id="rId32"/>
    <p:sldId id="312" r:id="rId33"/>
  </p:sldIdLst>
  <p:sldSz cx="12455525" cy="7199313"/>
  <p:notesSz cx="6858000" cy="9144000"/>
  <p:defaultTextStyle>
    <a:defPPr>
      <a:defRPr lang="fr-FR"/>
    </a:defPPr>
    <a:lvl1pPr marL="0" algn="l" defTabSz="943386" rtl="0" eaLnBrk="1" latinLnBrk="0" hangingPunct="1">
      <a:defRPr sz="1857" kern="1200">
        <a:solidFill>
          <a:schemeClr val="tx1"/>
        </a:solidFill>
        <a:latin typeface="+mn-lt"/>
        <a:ea typeface="+mn-ea"/>
        <a:cs typeface="+mn-cs"/>
      </a:defRPr>
    </a:lvl1pPr>
    <a:lvl2pPr marL="471693" algn="l" defTabSz="943386" rtl="0" eaLnBrk="1" latinLnBrk="0" hangingPunct="1">
      <a:defRPr sz="1857" kern="1200">
        <a:solidFill>
          <a:schemeClr val="tx1"/>
        </a:solidFill>
        <a:latin typeface="+mn-lt"/>
        <a:ea typeface="+mn-ea"/>
        <a:cs typeface="+mn-cs"/>
      </a:defRPr>
    </a:lvl2pPr>
    <a:lvl3pPr marL="943386" algn="l" defTabSz="943386" rtl="0" eaLnBrk="1" latinLnBrk="0" hangingPunct="1">
      <a:defRPr sz="1857" kern="1200">
        <a:solidFill>
          <a:schemeClr val="tx1"/>
        </a:solidFill>
        <a:latin typeface="+mn-lt"/>
        <a:ea typeface="+mn-ea"/>
        <a:cs typeface="+mn-cs"/>
      </a:defRPr>
    </a:lvl3pPr>
    <a:lvl4pPr marL="1415080" algn="l" defTabSz="943386" rtl="0" eaLnBrk="1" latinLnBrk="0" hangingPunct="1">
      <a:defRPr sz="1857" kern="1200">
        <a:solidFill>
          <a:schemeClr val="tx1"/>
        </a:solidFill>
        <a:latin typeface="+mn-lt"/>
        <a:ea typeface="+mn-ea"/>
        <a:cs typeface="+mn-cs"/>
      </a:defRPr>
    </a:lvl4pPr>
    <a:lvl5pPr marL="1886773" algn="l" defTabSz="943386" rtl="0" eaLnBrk="1" latinLnBrk="0" hangingPunct="1">
      <a:defRPr sz="1857" kern="1200">
        <a:solidFill>
          <a:schemeClr val="tx1"/>
        </a:solidFill>
        <a:latin typeface="+mn-lt"/>
        <a:ea typeface="+mn-ea"/>
        <a:cs typeface="+mn-cs"/>
      </a:defRPr>
    </a:lvl5pPr>
    <a:lvl6pPr marL="2358466" algn="l" defTabSz="943386" rtl="0" eaLnBrk="1" latinLnBrk="0" hangingPunct="1">
      <a:defRPr sz="1857" kern="1200">
        <a:solidFill>
          <a:schemeClr val="tx1"/>
        </a:solidFill>
        <a:latin typeface="+mn-lt"/>
        <a:ea typeface="+mn-ea"/>
        <a:cs typeface="+mn-cs"/>
      </a:defRPr>
    </a:lvl6pPr>
    <a:lvl7pPr marL="2830159" algn="l" defTabSz="943386" rtl="0" eaLnBrk="1" latinLnBrk="0" hangingPunct="1">
      <a:defRPr sz="1857" kern="1200">
        <a:solidFill>
          <a:schemeClr val="tx1"/>
        </a:solidFill>
        <a:latin typeface="+mn-lt"/>
        <a:ea typeface="+mn-ea"/>
        <a:cs typeface="+mn-cs"/>
      </a:defRPr>
    </a:lvl7pPr>
    <a:lvl8pPr marL="3301853" algn="l" defTabSz="943386" rtl="0" eaLnBrk="1" latinLnBrk="0" hangingPunct="1">
      <a:defRPr sz="1857" kern="1200">
        <a:solidFill>
          <a:schemeClr val="tx1"/>
        </a:solidFill>
        <a:latin typeface="+mn-lt"/>
        <a:ea typeface="+mn-ea"/>
        <a:cs typeface="+mn-cs"/>
      </a:defRPr>
    </a:lvl8pPr>
    <a:lvl9pPr marL="3773546" algn="l" defTabSz="943386" rtl="0" eaLnBrk="1" latinLnBrk="0" hangingPunct="1">
      <a:defRPr sz="185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F7FB"/>
    <a:srgbClr val="FFFFCC"/>
    <a:srgbClr val="F2FA8A"/>
    <a:srgbClr val="99E1EF"/>
    <a:srgbClr val="6DF39A"/>
    <a:srgbClr val="FFDB69"/>
    <a:srgbClr val="12EE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2" autoAdjust="0"/>
    <p:restoredTop sz="88478" autoAdjust="0"/>
  </p:normalViewPr>
  <p:slideViewPr>
    <p:cSldViewPr snapToGrid="0">
      <p:cViewPr varScale="1">
        <p:scale>
          <a:sx n="53" d="100"/>
          <a:sy n="53" d="100"/>
        </p:scale>
        <p:origin x="1148"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7B802-2BD1-4A39-ACA2-F9C2A85545F2}" type="datetimeFigureOut">
              <a:rPr lang="fr-MA" smtClean="0"/>
              <a:t>25/07/2022</a:t>
            </a:fld>
            <a:endParaRPr lang="fr-MA"/>
          </a:p>
        </p:txBody>
      </p:sp>
      <p:sp>
        <p:nvSpPr>
          <p:cNvPr id="4" name="Slide Image Placeholder 3"/>
          <p:cNvSpPr>
            <a:spLocks noGrp="1" noRot="1" noChangeAspect="1"/>
          </p:cNvSpPr>
          <p:nvPr>
            <p:ph type="sldImg" idx="2"/>
          </p:nvPr>
        </p:nvSpPr>
        <p:spPr>
          <a:xfrm>
            <a:off x="758825" y="1143000"/>
            <a:ext cx="534035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3CCC1-DBB2-43E4-8B22-378964B5193E}" type="slidenum">
              <a:rPr lang="fr-MA" smtClean="0"/>
              <a:t>‹#›</a:t>
            </a:fld>
            <a:endParaRPr lang="fr-MA"/>
          </a:p>
        </p:txBody>
      </p:sp>
    </p:spTree>
    <p:extLst>
      <p:ext uri="{BB962C8B-B14F-4D97-AF65-F5344CB8AC3E}">
        <p14:creationId xmlns:p14="http://schemas.microsoft.com/office/powerpoint/2010/main" val="2436341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ea typeface="Times New Roman" panose="02020603050405020304" pitchFamily="18" charset="0"/>
                <a:cs typeface="Calibri" panose="020F0502020204030204" pitchFamily="34" charset="0"/>
              </a:rPr>
              <a:t>Une </a:t>
            </a:r>
            <a:r>
              <a:rPr lang="fr-FR" sz="1200" b="1" dirty="0">
                <a:effectLst/>
                <a:ea typeface="Times New Roman" panose="02020603050405020304" pitchFamily="18" charset="0"/>
                <a:cs typeface="Calibri" panose="020F0502020204030204" pitchFamily="34" charset="0"/>
              </a:rPr>
              <a:t>image numérique désigne toute image qui a été acquise, traitée et sauvegardée sous une forme codée représentable par des nombres.</a:t>
            </a:r>
            <a:endParaRPr lang="fr-MA" sz="1200" b="1" dirty="0">
              <a:effectLst/>
              <a:ea typeface="Times New Roman" panose="02020603050405020304" pitchFamily="18" charset="0"/>
              <a:cs typeface="Times New Roman" panose="02020603050405020304" pitchFamily="18" charset="0"/>
            </a:endParaRPr>
          </a:p>
          <a:p>
            <a:endParaRPr lang="fr-MA" b="1" dirty="0"/>
          </a:p>
          <a:p>
            <a:endParaRPr lang="fr-MA" dirty="0"/>
          </a:p>
        </p:txBody>
      </p:sp>
      <p:sp>
        <p:nvSpPr>
          <p:cNvPr id="4" name="Slide Number Placeholder 3"/>
          <p:cNvSpPr>
            <a:spLocks noGrp="1"/>
          </p:cNvSpPr>
          <p:nvPr>
            <p:ph type="sldNum" sz="quarter" idx="5"/>
          </p:nvPr>
        </p:nvSpPr>
        <p:spPr/>
        <p:txBody>
          <a:bodyPr/>
          <a:lstStyle/>
          <a:p>
            <a:fld id="{2D03CCC1-DBB2-43E4-8B22-378964B5193E}" type="slidenum">
              <a:rPr lang="fr-MA" smtClean="0"/>
              <a:t>4</a:t>
            </a:fld>
            <a:endParaRPr lang="fr-MA"/>
          </a:p>
        </p:txBody>
      </p:sp>
    </p:spTree>
    <p:extLst>
      <p:ext uri="{BB962C8B-B14F-4D97-AF65-F5344CB8AC3E}">
        <p14:creationId xmlns:p14="http://schemas.microsoft.com/office/powerpoint/2010/main" val="4020321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solidFill>
                  <a:schemeClr val="tx1"/>
                </a:solidFill>
              </a:rPr>
              <a:t>Dans une image en niveau de gris, chaque pixel est noir, blanc, ou à un niveau de gris entre les deux,</a:t>
            </a:r>
          </a:p>
          <a:p>
            <a:pPr algn="just"/>
            <a:r>
              <a:rPr lang="fr-FR" sz="1200" b="1" dirty="0"/>
              <a:t>Un pixel est codé sur 8 bit , Nous avons alors 256 possibilités </a:t>
            </a:r>
          </a:p>
          <a:p>
            <a:r>
              <a:rPr lang="fr-FR" sz="1200" b="1" dirty="0">
                <a:effectLst/>
                <a:ea typeface="Times New Roman" panose="02020603050405020304" pitchFamily="18" charset="0"/>
                <a:cs typeface="Calibri" panose="020F0502020204030204" pitchFamily="34" charset="0"/>
              </a:rPr>
              <a:t>Une image binaire est une image pour laquelle chaque pixel ne peut avoir pour valeur que 0 (noire), ou 1 (blanc).</a:t>
            </a:r>
          </a:p>
          <a:p>
            <a:r>
              <a:rPr lang="fr-FR" sz="1200" b="1" dirty="0">
                <a:effectLst/>
                <a:ea typeface="Times New Roman" panose="02020603050405020304" pitchFamily="18" charset="0"/>
                <a:cs typeface="Calibri" panose="020F0502020204030204" pitchFamily="34" charset="0"/>
              </a:rPr>
              <a:t>Une image couleur est décrite par trois matrices. Chaque matrice correspond à une image pour représenter le rouge, vert et bleu. Chacune de c'est trois images s'appelle canal.</a:t>
            </a:r>
            <a:endParaRPr lang="fr-MA" sz="1200" b="1" dirty="0">
              <a:effectLst/>
              <a:ea typeface="Times New Roman" panose="02020603050405020304" pitchFamily="18" charset="0"/>
              <a:cs typeface="Times New Roman" panose="02020603050405020304" pitchFamily="18" charset="0"/>
            </a:endParaRPr>
          </a:p>
          <a:p>
            <a:endParaRPr lang="fr-MA" sz="1200" b="1" dirty="0"/>
          </a:p>
          <a:p>
            <a:endParaRPr lang="fr-MA" sz="1200" b="1" dirty="0">
              <a:effectLst/>
              <a:ea typeface="Times New Roman" panose="02020603050405020304" pitchFamily="18" charset="0"/>
              <a:cs typeface="Times New Roman" panose="02020603050405020304" pitchFamily="18" charset="0"/>
            </a:endParaRPr>
          </a:p>
          <a:p>
            <a:endParaRPr lang="fr-MA" sz="1200" b="1" dirty="0"/>
          </a:p>
          <a:p>
            <a:pPr algn="just"/>
            <a:endParaRPr lang="fr-FR" sz="1200" b="1" dirty="0"/>
          </a:p>
          <a:p>
            <a:pPr algn="just"/>
            <a:endParaRPr lang="fr-FR" sz="1200" b="1" dirty="0"/>
          </a:p>
          <a:p>
            <a:pPr algn="just"/>
            <a:endParaRPr lang="fr-FR" sz="1200" b="1" dirty="0"/>
          </a:p>
          <a:p>
            <a:endParaRPr lang="fr-FR" sz="1200" b="1" dirty="0">
              <a:solidFill>
                <a:schemeClr val="tx1"/>
              </a:solidFill>
            </a:endParaRPr>
          </a:p>
          <a:p>
            <a:endParaRPr lang="fr-MA" sz="1100" dirty="0"/>
          </a:p>
          <a:p>
            <a:endParaRPr lang="fr-MA" dirty="0"/>
          </a:p>
          <a:p>
            <a:endParaRPr lang="fr-MA" dirty="0"/>
          </a:p>
        </p:txBody>
      </p:sp>
      <p:sp>
        <p:nvSpPr>
          <p:cNvPr id="4" name="Slide Number Placeholder 3"/>
          <p:cNvSpPr>
            <a:spLocks noGrp="1"/>
          </p:cNvSpPr>
          <p:nvPr>
            <p:ph type="sldNum" sz="quarter" idx="5"/>
          </p:nvPr>
        </p:nvSpPr>
        <p:spPr/>
        <p:txBody>
          <a:bodyPr/>
          <a:lstStyle/>
          <a:p>
            <a:fld id="{2D03CCC1-DBB2-43E4-8B22-378964B5193E}" type="slidenum">
              <a:rPr lang="fr-MA" smtClean="0"/>
              <a:t>5</a:t>
            </a:fld>
            <a:endParaRPr lang="fr-MA"/>
          </a:p>
        </p:txBody>
      </p:sp>
    </p:spTree>
    <p:extLst>
      <p:ext uri="{BB962C8B-B14F-4D97-AF65-F5344CB8AC3E}">
        <p14:creationId xmlns:p14="http://schemas.microsoft.com/office/powerpoint/2010/main" val="2887684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dirty="0"/>
              <a:t>La dimension est caractérisée par le nombre total des pixels dans l’image . </a:t>
            </a:r>
          </a:p>
          <a:p>
            <a:pPr>
              <a:lnSpc>
                <a:spcPct val="100000"/>
              </a:lnSpc>
              <a:buNone/>
            </a:pPr>
            <a:r>
              <a:rPr lang="fr-FR" sz="1200" b="1" dirty="0">
                <a:solidFill>
                  <a:schemeClr val="tx1"/>
                </a:solidFill>
              </a:rPr>
              <a:t>La résolution c’est le nombre de pixels par unité de longueur ,Elle s’exprime en ppp (pixel par pouce) </a:t>
            </a:r>
          </a:p>
          <a:p>
            <a:pPr>
              <a:lnSpc>
                <a:spcPct val="100000"/>
              </a:lnSpc>
              <a:buNone/>
            </a:pPr>
            <a:r>
              <a:rPr lang="fr-FR" sz="1200" b="1" dirty="0">
                <a:solidFill>
                  <a:schemeClr val="tx1"/>
                </a:solidFill>
              </a:rPr>
              <a:t>    </a:t>
            </a:r>
          </a:p>
          <a:p>
            <a:endParaRPr lang="fr-MA" dirty="0"/>
          </a:p>
        </p:txBody>
      </p:sp>
      <p:sp>
        <p:nvSpPr>
          <p:cNvPr id="4" name="Slide Number Placeholder 3"/>
          <p:cNvSpPr>
            <a:spLocks noGrp="1"/>
          </p:cNvSpPr>
          <p:nvPr>
            <p:ph type="sldNum" sz="quarter" idx="5"/>
          </p:nvPr>
        </p:nvSpPr>
        <p:spPr/>
        <p:txBody>
          <a:bodyPr/>
          <a:lstStyle/>
          <a:p>
            <a:fld id="{2D03CCC1-DBB2-43E4-8B22-378964B5193E}" type="slidenum">
              <a:rPr lang="fr-MA" smtClean="0"/>
              <a:t>6</a:t>
            </a:fld>
            <a:endParaRPr lang="fr-MA"/>
          </a:p>
        </p:txBody>
      </p:sp>
    </p:spTree>
    <p:extLst>
      <p:ext uri="{BB962C8B-B14F-4D97-AF65-F5344CB8AC3E}">
        <p14:creationId xmlns:p14="http://schemas.microsoft.com/office/powerpoint/2010/main" val="290976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MA" dirty="0"/>
              <a:t>Et la dernier approche d’intensité cette approche qui utilisé par les différentes détecteur qu’on va </a:t>
            </a:r>
            <a:r>
              <a:rPr lang="fr-MA" dirty="0" err="1"/>
              <a:t>mentioner</a:t>
            </a:r>
            <a:endParaRPr lang="fr-MA" dirty="0"/>
          </a:p>
        </p:txBody>
      </p:sp>
      <p:sp>
        <p:nvSpPr>
          <p:cNvPr id="4" name="Slide Number Placeholder 3"/>
          <p:cNvSpPr>
            <a:spLocks noGrp="1"/>
          </p:cNvSpPr>
          <p:nvPr>
            <p:ph type="sldNum" sz="quarter" idx="5"/>
          </p:nvPr>
        </p:nvSpPr>
        <p:spPr/>
        <p:txBody>
          <a:bodyPr/>
          <a:lstStyle/>
          <a:p>
            <a:fld id="{2D03CCC1-DBB2-43E4-8B22-378964B5193E}" type="slidenum">
              <a:rPr lang="fr-MA" smtClean="0"/>
              <a:t>8</a:t>
            </a:fld>
            <a:endParaRPr lang="fr-MA"/>
          </a:p>
        </p:txBody>
      </p:sp>
    </p:spTree>
    <p:extLst>
      <p:ext uri="{BB962C8B-B14F-4D97-AF65-F5344CB8AC3E}">
        <p14:creationId xmlns:p14="http://schemas.microsoft.com/office/powerpoint/2010/main" val="392748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MA" dirty="0" err="1"/>
              <a:t>Fenetre</a:t>
            </a:r>
            <a:r>
              <a:rPr lang="fr-MA" dirty="0"/>
              <a:t> </a:t>
            </a:r>
            <a:r>
              <a:rPr lang="fr-MA" dirty="0" err="1"/>
              <a:t>cerré</a:t>
            </a:r>
            <a:r>
              <a:rPr lang="fr-MA" dirty="0"/>
              <a:t> remplacer par la </a:t>
            </a:r>
            <a:r>
              <a:rPr lang="fr-MA" dirty="0" err="1"/>
              <a:t>fenetre</a:t>
            </a:r>
            <a:r>
              <a:rPr lang="fr-MA" dirty="0"/>
              <a:t> </a:t>
            </a:r>
            <a:r>
              <a:rPr lang="fr-MA" dirty="0" err="1"/>
              <a:t>gaussiene</a:t>
            </a:r>
            <a:endParaRPr lang="fr-MA" dirty="0"/>
          </a:p>
          <a:p>
            <a:r>
              <a:rPr lang="fr-MA" dirty="0"/>
              <a:t>La valeur de R est positive au voisinage d’un coin , Négative au voisinage d’un conteur , et faible dans une région d’intensité constante </a:t>
            </a:r>
          </a:p>
          <a:p>
            <a:endParaRPr lang="fr-MA" dirty="0"/>
          </a:p>
        </p:txBody>
      </p:sp>
      <p:sp>
        <p:nvSpPr>
          <p:cNvPr id="4" name="Slide Number Placeholder 3"/>
          <p:cNvSpPr>
            <a:spLocks noGrp="1"/>
          </p:cNvSpPr>
          <p:nvPr>
            <p:ph type="sldNum" sz="quarter" idx="5"/>
          </p:nvPr>
        </p:nvSpPr>
        <p:spPr/>
        <p:txBody>
          <a:bodyPr/>
          <a:lstStyle/>
          <a:p>
            <a:fld id="{2D03CCC1-DBB2-43E4-8B22-378964B5193E}" type="slidenum">
              <a:rPr lang="fr-MA" smtClean="0"/>
              <a:t>12</a:t>
            </a:fld>
            <a:endParaRPr lang="fr-MA"/>
          </a:p>
        </p:txBody>
      </p:sp>
    </p:spTree>
    <p:extLst>
      <p:ext uri="{BB962C8B-B14F-4D97-AF65-F5344CB8AC3E}">
        <p14:creationId xmlns:p14="http://schemas.microsoft.com/office/powerpoint/2010/main" val="228049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7000"/>
                  </a:lnSpc>
                  <a:spcBef>
                    <a:spcPts val="0"/>
                  </a:spcBef>
                  <a:spcAft>
                    <a:spcPts val="0"/>
                  </a:spcAft>
                  <a:buClrTx/>
                  <a:buSzTx/>
                  <a:buFont typeface="Wingdings" panose="05000000000000000000" pitchFamily="2" charset="2"/>
                  <a:buChar char="Ø"/>
                  <a:tabLst/>
                  <a:defRPr/>
                </a:pPr>
                <a:r>
                  <a:rPr lang="fr-MA" sz="1200" b="1" dirty="0">
                    <a:effectLst/>
                    <a:ea typeface="Times New Roman" panose="02020603050405020304" pitchFamily="18" charset="0"/>
                    <a:cs typeface="Times New Roman" panose="02020603050405020304" pitchFamily="18" charset="0"/>
                  </a:rPr>
                  <a:t>La zone USAN de chaque pixel est exprimée par le nombre de pixels qui lui sont semblables à une erreur t près :</a:t>
                </a:r>
                <a:endParaRPr lang="fr-MA" sz="1200" b="1" i="1" dirty="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lvl="0" indent="0">
                  <a:lnSpc>
                    <a:spcPct val="107000"/>
                  </a:lnSpc>
                  <a:buFont typeface="Wingdings" panose="05000000000000000000" pitchFamily="2" charset="2"/>
                  <a:buNone/>
                </a:pPr>
                <a14:m>
                  <m:oMath xmlns:m="http://schemas.openxmlformats.org/officeDocument/2006/math">
                    <m:acc>
                      <m:accPr>
                        <m:chr m:val="⃗"/>
                        <m:ctrlPr>
                          <a:rPr lang="fr-MA" sz="1200" b="1" i="1" smtClean="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fr-MA" sz="1200" b="1" i="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𝐫</m:t>
                        </m:r>
                      </m:e>
                    </m:acc>
                    <m:r>
                      <a:rPr lang="fr-MA" sz="1200" b="1" i="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₀ </m:t>
                    </m:r>
                  </m:oMath>
                </a14:m>
                <a:r>
                  <a:rPr lang="fr-MA" sz="1200" b="1" dirty="0">
                    <a:solidFill>
                      <a:srgbClr val="002060"/>
                    </a:solidFill>
                    <a:effectLst/>
                    <a:ea typeface="Times New Roman" panose="02020603050405020304" pitchFamily="18" charset="0"/>
                    <a:cs typeface="Times New Roman" panose="02020603050405020304" pitchFamily="18" charset="0"/>
                  </a:rPr>
                  <a:t>est la position du noyau dans l’image,</a:t>
                </a:r>
              </a:p>
              <a:p>
                <a:pPr marL="457200" lvl="0" indent="-457200">
                  <a:lnSpc>
                    <a:spcPct val="107000"/>
                  </a:lnSpc>
                  <a:buFont typeface="Wingdings" panose="05000000000000000000" pitchFamily="2" charset="2"/>
                  <a:buChar char="Ø"/>
                </a:pPr>
                <a14:m>
                  <m:oMath xmlns:m="http://schemas.openxmlformats.org/officeDocument/2006/math">
                    <m:acc>
                      <m:accPr>
                        <m:chr m:val="⃗"/>
                        <m:ctrlPr>
                          <a:rPr lang="fr-MA" sz="1200" b="1" i="1" smtClean="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fr-MA" sz="1200" b="1" i="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𝐫</m:t>
                        </m:r>
                      </m:e>
                    </m:acc>
                  </m:oMath>
                </a14:m>
                <a:r>
                  <a:rPr lang="fr-MA" sz="1200" b="1" dirty="0">
                    <a:solidFill>
                      <a:srgbClr val="002060"/>
                    </a:solidFill>
                    <a:effectLst/>
                    <a:ea typeface="Times New Roman" panose="02020603050405020304" pitchFamily="18" charset="0"/>
                    <a:cs typeface="Times New Roman" panose="02020603050405020304" pitchFamily="18" charset="0"/>
                  </a:rPr>
                  <a:t> est la position de n’importe quel autre pixel à l’intérieur du masque,</a:t>
                </a:r>
              </a:p>
              <a:p>
                <a:pPr marL="457200" lvl="0" indent="-457200">
                  <a:lnSpc>
                    <a:spcPct val="107000"/>
                  </a:lnSpc>
                  <a:buFont typeface="Wingdings" panose="05000000000000000000" pitchFamily="2" charset="2"/>
                  <a:buChar char="Ø"/>
                </a:pPr>
                <a14:m>
                  <m:oMath xmlns:m="http://schemas.openxmlformats.org/officeDocument/2006/math">
                    <m:r>
                      <a:rPr lang="fr-MA" sz="1200" b="1" i="0" smtClean="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fr-MA" sz="1200" b="1" dirty="0">
                    <a:solidFill>
                      <a:srgbClr val="002060"/>
                    </a:solidFill>
                    <a:effectLst/>
                    <a:ea typeface="Times New Roman" panose="02020603050405020304" pitchFamily="18" charset="0"/>
                    <a:cs typeface="Times New Roman" panose="02020603050405020304" pitchFamily="18" charset="0"/>
                  </a:rPr>
                  <a:t>t est le seuil de variation de luminance,</a:t>
                </a:r>
              </a:p>
              <a:p>
                <a:pPr marL="457200" lvl="0" indent="-457200">
                  <a:lnSpc>
                    <a:spcPct val="107000"/>
                  </a:lnSpc>
                  <a:spcAft>
                    <a:spcPts val="800"/>
                  </a:spcAft>
                  <a:buFont typeface="Wingdings" panose="05000000000000000000" pitchFamily="2" charset="2"/>
                  <a:buChar char="Ø"/>
                </a:pPr>
                <a14:m>
                  <m:oMath xmlns:m="http://schemas.openxmlformats.org/officeDocument/2006/math">
                    <m:r>
                      <a:rPr lang="fr-MA" sz="1200" b="1" i="0" smtClean="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m:t>𝐜</m:t>
                    </m:r>
                  </m:oMath>
                </a14:m>
                <a:r>
                  <a:rPr lang="fr-MA" sz="1200" b="1" dirty="0">
                    <a:solidFill>
                      <a:srgbClr val="002060"/>
                    </a:solidFill>
                    <a:effectLst/>
                    <a:ea typeface="Times New Roman" panose="02020603050405020304" pitchFamily="18" charset="0"/>
                    <a:cs typeface="Times New Roman" panose="02020603050405020304" pitchFamily="18" charset="0"/>
                  </a:rPr>
                  <a:t> est le résultat de la comparaison, Cette comparaison est faite pour chaque pixel à l’intérieur du masque.</a:t>
                </a:r>
              </a:p>
              <a:p>
                <a:pPr marL="0" marR="0" lvl="0" indent="0" algn="l" defTabSz="914400" rtl="0" eaLnBrk="1" fontAlgn="auto" latinLnBrk="0" hangingPunct="1">
                  <a:lnSpc>
                    <a:spcPct val="100000"/>
                  </a:lnSpc>
                  <a:spcBef>
                    <a:spcPts val="0"/>
                  </a:spcBef>
                  <a:spcAft>
                    <a:spcPts val="0"/>
                  </a:spcAft>
                  <a:buClrTx/>
                  <a:buSzTx/>
                  <a:buFontTx/>
                  <a:buNone/>
                  <a:tabLst/>
                  <a:defRPr/>
                </a:pPr>
                <a:r>
                  <a:rPr lang="fr-MA" sz="1200" b="1" dirty="0">
                    <a:effectLst/>
                    <a:ea typeface="Times New Roman" panose="02020603050405020304" pitchFamily="18" charset="0"/>
                    <a:cs typeface="Times New Roman" panose="02020603050405020304" pitchFamily="18" charset="0"/>
                  </a:rPr>
                  <a:t>Image a gauche :: Quatre masques circulaires à différents endroits sur une image simple. </a:t>
                </a:r>
              </a:p>
              <a:p>
                <a:pPr marL="0" marR="0" lvl="0" indent="0" algn="l" defTabSz="914400" rtl="0" eaLnBrk="1" fontAlgn="auto" latinLnBrk="0" hangingPunct="1">
                  <a:lnSpc>
                    <a:spcPct val="100000"/>
                  </a:lnSpc>
                  <a:spcBef>
                    <a:spcPts val="0"/>
                  </a:spcBef>
                  <a:spcAft>
                    <a:spcPts val="0"/>
                  </a:spcAft>
                  <a:buClrTx/>
                  <a:buSzTx/>
                  <a:buFontTx/>
                  <a:buNone/>
                  <a:tabLst/>
                  <a:defRPr/>
                </a:pPr>
                <a:r>
                  <a:rPr lang="fr-MA" sz="1200" b="1" dirty="0">
                    <a:effectLst/>
                    <a:ea typeface="Times New Roman" panose="02020603050405020304" pitchFamily="18" charset="0"/>
                    <a:cs typeface="Times New Roman" panose="02020603050405020304" pitchFamily="18" charset="0"/>
                  </a:rPr>
                  <a:t>Image a droite ::: Quatre masques circulaires avec coloration de la zone de similarité. Les zones USAN sont représentées par les parties blanches des masques</a:t>
                </a:r>
                <a:endParaRPr lang="fr-MA" sz="1200" b="1" dirty="0"/>
              </a:p>
              <a:p>
                <a:pPr>
                  <a:lnSpc>
                    <a:spcPct val="107000"/>
                  </a:lnSpc>
                  <a:spcAft>
                    <a:spcPts val="800"/>
                  </a:spcAft>
                </a:pPr>
                <a14:m>
                  <m:oMath xmlns:m="http://schemas.openxmlformats.org/officeDocument/2006/math">
                    <m:r>
                      <a:rPr lang="fr-FR" sz="1200" b="1" i="1" smtClean="0">
                        <a:latin typeface="Cambria Math" panose="02040503050406030204" pitchFamily="18" charset="0"/>
                        <a:ea typeface="Times New Roman" panose="02020603050405020304" pitchFamily="18" charset="0"/>
                        <a:cs typeface="Arial" panose="020B0604020202020204" pitchFamily="34" charset="0"/>
                      </a:rPr>
                      <m:t>𝒏</m:t>
                    </m:r>
                  </m:oMath>
                </a14:m>
                <a:r>
                  <a:rPr lang="fr-FR" sz="1200" b="1" dirty="0">
                    <a:ea typeface="Times New Roman" panose="02020603050405020304" pitchFamily="18" charset="0"/>
                    <a:cs typeface="Arial" panose="020B0604020202020204" pitchFamily="34" charset="0"/>
                  </a:rPr>
                  <a:t> est comparé avec le seuil géométrique </a:t>
                </a:r>
                <a14:m>
                  <m:oMath xmlns:m="http://schemas.openxmlformats.org/officeDocument/2006/math">
                    <m:r>
                      <a:rPr lang="fr-FR" sz="1200" b="1" i="1">
                        <a:latin typeface="Cambria Math" panose="02040503050406030204" pitchFamily="18" charset="0"/>
                        <a:ea typeface="Times New Roman" panose="02020603050405020304" pitchFamily="18" charset="0"/>
                        <a:cs typeface="Arial" panose="020B0604020202020204" pitchFamily="34" charset="0"/>
                      </a:rPr>
                      <m:t>𝒈</m:t>
                    </m:r>
                  </m:oMath>
                </a14:m>
                <a:r>
                  <a:rPr lang="fr-FR" sz="1200" b="1" dirty="0">
                    <a:ea typeface="Times New Roman" panose="02020603050405020304" pitchFamily="18" charset="0"/>
                    <a:cs typeface="Arial" panose="020B0604020202020204" pitchFamily="34" charset="0"/>
                  </a:rPr>
                  <a:t> </a:t>
                </a:r>
                <a:r>
                  <a:rPr lang="fr-MA" sz="1200" b="1" dirty="0">
                    <a:effectLst/>
                    <a:ea typeface="Times New Roman" panose="02020603050405020304" pitchFamily="18" charset="0"/>
                    <a:cs typeface="Times New Roman" panose="02020603050405020304" pitchFamily="18" charset="0"/>
                  </a:rPr>
                  <a:t>, il vaut</a:t>
                </a:r>
                <a14:m>
                  <m:oMath xmlns:m="http://schemas.openxmlformats.org/officeDocument/2006/math">
                    <m:r>
                      <a:rPr lang="fr-MA" sz="1200" b="1" i="1">
                        <a:effectLst/>
                        <a:latin typeface="Cambria Math" panose="02040503050406030204" pitchFamily="18" charset="0"/>
                        <a:ea typeface="Times New Roman" panose="02020603050405020304" pitchFamily="18" charset="0"/>
                        <a:cs typeface="Times New Roman" panose="02020603050405020304" pitchFamily="18" charset="0"/>
                      </a:rPr>
                      <m:t> (</m:t>
                    </m:r>
                    <m:r>
                      <a:rPr lang="fr-MA" sz="12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fr-MA" sz="1200" b="1" i="1">
                        <a:effectLst/>
                        <a:latin typeface="Cambria Math" panose="02040503050406030204" pitchFamily="18" charset="0"/>
                        <a:ea typeface="Times New Roman" panose="02020603050405020304" pitchFamily="18" charset="0"/>
                        <a:cs typeface="Times New Roman" panose="02020603050405020304" pitchFamily="18" charset="0"/>
                      </a:rPr>
                      <m:t>ₘₐₓ</m:t>
                    </m:r>
                  </m:oMath>
                </a14:m>
                <a:r>
                  <a:rPr lang="fr-MA" sz="1200" b="1" dirty="0">
                    <a:effectLst/>
                    <a:ea typeface="Times New Roman" panose="02020603050405020304" pitchFamily="18" charset="0"/>
                    <a:cs typeface="Times New Roman" panose="02020603050405020304" pitchFamily="18" charset="0"/>
                  </a:rPr>
                  <a:t> / 2) sachant que </a:t>
                </a:r>
                <a14:m>
                  <m:oMath xmlns:m="http://schemas.openxmlformats.org/officeDocument/2006/math">
                    <m:r>
                      <a:rPr lang="fr-MA" sz="1200" b="1" i="1">
                        <a:effectLst/>
                        <a:latin typeface="Cambria Math" panose="02040503050406030204" pitchFamily="18" charset="0"/>
                        <a:ea typeface="Times New Roman" panose="02020603050405020304" pitchFamily="18" charset="0"/>
                        <a:cs typeface="Times New Roman" panose="02020603050405020304" pitchFamily="18" charset="0"/>
                      </a:rPr>
                      <m:t>𝒏</m:t>
                    </m:r>
                    <m:r>
                      <a:rPr lang="fr-MA" sz="1200" b="1" i="1">
                        <a:effectLst/>
                        <a:latin typeface="Cambria Math" panose="02040503050406030204" pitchFamily="18" charset="0"/>
                        <a:ea typeface="Times New Roman" panose="02020603050405020304" pitchFamily="18" charset="0"/>
                        <a:cs typeface="Times New Roman" panose="02020603050405020304" pitchFamily="18" charset="0"/>
                      </a:rPr>
                      <m:t>ₘₐₓ</m:t>
                    </m:r>
                  </m:oMath>
                </a14:m>
                <a:r>
                  <a:rPr lang="fr-MA" sz="1200" b="1" dirty="0">
                    <a:effectLst/>
                    <a:ea typeface="Times New Roman" panose="02020603050405020304" pitchFamily="18" charset="0"/>
                    <a:cs typeface="Times New Roman" panose="02020603050405020304" pitchFamily="18" charset="0"/>
                  </a:rPr>
                  <a:t> est la valeur maximale que peut prendre n. </a:t>
                </a:r>
              </a:p>
              <a:p>
                <a:pPr>
                  <a:lnSpc>
                    <a:spcPct val="107000"/>
                  </a:lnSpc>
                  <a:spcAft>
                    <a:spcPts val="800"/>
                  </a:spcAft>
                </a:pPr>
                <a:r>
                  <a:rPr lang="fr-MA" sz="1200" b="1" dirty="0">
                    <a:effectLst/>
                    <a:ea typeface="Times New Roman" panose="02020603050405020304" pitchFamily="18" charset="0"/>
                    <a:cs typeface="Times New Roman" panose="02020603050405020304" pitchFamily="18" charset="0"/>
                  </a:rPr>
                  <a:t>Pour une valeur plus grande de g, le détecteur devient un détecteur de contours.</a:t>
                </a:r>
              </a:p>
              <a:p>
                <a:pPr marL="0" marR="0" lvl="0" indent="0" algn="l" defTabSz="914400" rtl="0" eaLnBrk="1" fontAlgn="auto" latinLnBrk="0" hangingPunct="1">
                  <a:lnSpc>
                    <a:spcPct val="100000"/>
                  </a:lnSpc>
                  <a:spcBef>
                    <a:spcPts val="0"/>
                  </a:spcBef>
                  <a:spcAft>
                    <a:spcPts val="0"/>
                  </a:spcAft>
                  <a:buClrTx/>
                  <a:buSzTx/>
                  <a:buFontTx/>
                  <a:buNone/>
                  <a:tabLst/>
                  <a:defRPr/>
                </a:pPr>
                <a:r>
                  <a:rPr lang="fr-MA" sz="1200" b="1" dirty="0">
                    <a:effectLst/>
                    <a:ea typeface="Times New Roman" panose="02020603050405020304" pitchFamily="18" charset="0"/>
                    <a:cs typeface="Times New Roman" panose="02020603050405020304" pitchFamily="18" charset="0"/>
                  </a:rPr>
                  <a:t>Les faux coin Ce sont des points où la valeur de R est positive, mais qui ne sont pas réellement de vrais coins.</a:t>
                </a:r>
                <a:endParaRPr lang="fr-MA"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sz="1200" b="1" dirty="0">
                    <a:effectLst/>
                    <a:ea typeface="Times New Roman" panose="02020603050405020304" pitchFamily="18" charset="0"/>
                    <a:cs typeface="Times New Roman" panose="02020603050405020304" pitchFamily="18" charset="0"/>
                  </a:rPr>
                  <a:t>Pour les éliminer, On calculent le barycentre de la zone USAN et ne retiennent que les points où le barycentre est éloigné du noyau.</a:t>
                </a:r>
                <a:endParaRPr lang="fr-MA"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MA" sz="1200" b="1" dirty="0"/>
              </a:p>
              <a:p>
                <a:endParaRPr lang="fr-MA" dirty="0"/>
              </a:p>
            </p:txBody>
          </p:sp>
        </mc:Choice>
        <mc:Fallback xmlns="">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7000"/>
                  </a:lnSpc>
                  <a:spcBef>
                    <a:spcPts val="0"/>
                  </a:spcBef>
                  <a:spcAft>
                    <a:spcPts val="0"/>
                  </a:spcAft>
                  <a:buClrTx/>
                  <a:buSzTx/>
                  <a:buFont typeface="Wingdings" panose="05000000000000000000" pitchFamily="2" charset="2"/>
                  <a:buChar char="Ø"/>
                  <a:tabLst/>
                  <a:defRPr/>
                </a:pPr>
                <a:r>
                  <a:rPr lang="fr-MA" sz="1200" b="1" dirty="0">
                    <a:effectLst/>
                    <a:ea typeface="Times New Roman" panose="02020603050405020304" pitchFamily="18" charset="0"/>
                    <a:cs typeface="Times New Roman" panose="02020603050405020304" pitchFamily="18" charset="0"/>
                  </a:rPr>
                  <a:t>La zone USAN de chaque pixel est exprimée par le nombre de pixels qui lui sont semblables à une erreur t près :</a:t>
                </a:r>
                <a:endParaRPr lang="fr-MA" sz="1200" b="1" i="1" dirty="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lvl="0" indent="0">
                  <a:lnSpc>
                    <a:spcPct val="107000"/>
                  </a:lnSpc>
                  <a:buFont typeface="Wingdings" panose="05000000000000000000" pitchFamily="2" charset="2"/>
                  <a:buNone/>
                </a:pPr>
                <a:r>
                  <a:rPr lang="fr-MA" sz="1200" b="1" i="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a:t>𝐫 ⃗₀ </a:t>
                </a:r>
                <a:r>
                  <a:rPr lang="fr-MA" sz="1200" b="1" dirty="0">
                    <a:solidFill>
                      <a:srgbClr val="002060"/>
                    </a:solidFill>
                    <a:effectLst/>
                    <a:ea typeface="Times New Roman" panose="02020603050405020304" pitchFamily="18" charset="0"/>
                    <a:cs typeface="Times New Roman" panose="02020603050405020304" pitchFamily="18" charset="0"/>
                  </a:rPr>
                  <a:t>est la position du noyau dans l’image,</a:t>
                </a:r>
              </a:p>
              <a:p>
                <a:pPr marL="457200" lvl="0" indent="-457200">
                  <a:lnSpc>
                    <a:spcPct val="107000"/>
                  </a:lnSpc>
                  <a:buFont typeface="Wingdings" panose="05000000000000000000" pitchFamily="2" charset="2"/>
                  <a:buChar char="Ø"/>
                </a:pPr>
                <a:r>
                  <a:rPr lang="fr-MA" sz="1200" b="1" i="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a:t>𝐫 ⃗</a:t>
                </a:r>
                <a:r>
                  <a:rPr lang="fr-MA" sz="1200" b="1" dirty="0">
                    <a:solidFill>
                      <a:srgbClr val="002060"/>
                    </a:solidFill>
                    <a:effectLst/>
                    <a:ea typeface="Times New Roman" panose="02020603050405020304" pitchFamily="18" charset="0"/>
                    <a:cs typeface="Times New Roman" panose="02020603050405020304" pitchFamily="18" charset="0"/>
                  </a:rPr>
                  <a:t> est la position de n’importe quel autre pixel à l’intérieur du masque,</a:t>
                </a:r>
              </a:p>
              <a:p>
                <a:pPr marL="457200" lvl="0" indent="-457200">
                  <a:lnSpc>
                    <a:spcPct val="107000"/>
                  </a:lnSpc>
                  <a:buFont typeface="Wingdings" panose="05000000000000000000" pitchFamily="2" charset="2"/>
                  <a:buChar char="Ø"/>
                </a:pPr>
                <a:r>
                  <a:rPr lang="fr-MA" sz="1200" b="1" i="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a:t> </a:t>
                </a:r>
                <a:r>
                  <a:rPr lang="fr-MA" sz="1200" b="1" dirty="0">
                    <a:solidFill>
                      <a:srgbClr val="002060"/>
                    </a:solidFill>
                    <a:effectLst/>
                    <a:ea typeface="Times New Roman" panose="02020603050405020304" pitchFamily="18" charset="0"/>
                    <a:cs typeface="Times New Roman" panose="02020603050405020304" pitchFamily="18" charset="0"/>
                  </a:rPr>
                  <a:t>t est le seuil de variation de luminance,</a:t>
                </a:r>
              </a:p>
              <a:p>
                <a:pPr marL="457200" lvl="0" indent="-457200">
                  <a:lnSpc>
                    <a:spcPct val="107000"/>
                  </a:lnSpc>
                  <a:spcAft>
                    <a:spcPts val="800"/>
                  </a:spcAft>
                  <a:buFont typeface="Wingdings" panose="05000000000000000000" pitchFamily="2" charset="2"/>
                  <a:buChar char="Ø"/>
                </a:pPr>
                <a:r>
                  <a:rPr lang="fr-MA" sz="1200" b="1" i="0">
                    <a:solidFill>
                      <a:srgbClr val="002060"/>
                    </a:solidFill>
                    <a:effectLst/>
                    <a:latin typeface="Cambria Math" panose="02040503050406030204" pitchFamily="18" charset="0"/>
                    <a:ea typeface="Times New Roman" panose="02020603050405020304" pitchFamily="18" charset="0"/>
                    <a:cs typeface="Times New Roman" panose="02020603050405020304" pitchFamily="18" charset="0"/>
                  </a:rPr>
                  <a:t>𝐜</a:t>
                </a:r>
                <a:r>
                  <a:rPr lang="fr-MA" sz="1200" b="1" dirty="0">
                    <a:solidFill>
                      <a:srgbClr val="002060"/>
                    </a:solidFill>
                    <a:effectLst/>
                    <a:ea typeface="Times New Roman" panose="02020603050405020304" pitchFamily="18" charset="0"/>
                    <a:cs typeface="Times New Roman" panose="02020603050405020304" pitchFamily="18" charset="0"/>
                  </a:rPr>
                  <a:t> est le résultat de la comparaison, Cette comparaison est faite pour chaque pixel à l’intérieur du masque.</a:t>
                </a:r>
              </a:p>
              <a:p>
                <a:pPr marL="0" marR="0" lvl="0" indent="0" algn="l" defTabSz="914400" rtl="0" eaLnBrk="1" fontAlgn="auto" latinLnBrk="0" hangingPunct="1">
                  <a:lnSpc>
                    <a:spcPct val="100000"/>
                  </a:lnSpc>
                  <a:spcBef>
                    <a:spcPts val="0"/>
                  </a:spcBef>
                  <a:spcAft>
                    <a:spcPts val="0"/>
                  </a:spcAft>
                  <a:buClrTx/>
                  <a:buSzTx/>
                  <a:buFontTx/>
                  <a:buNone/>
                  <a:tabLst/>
                  <a:defRPr/>
                </a:pPr>
                <a:r>
                  <a:rPr lang="fr-MA" sz="1200" b="1" dirty="0">
                    <a:effectLst/>
                    <a:ea typeface="Times New Roman" panose="02020603050405020304" pitchFamily="18" charset="0"/>
                    <a:cs typeface="Times New Roman" panose="02020603050405020304" pitchFamily="18" charset="0"/>
                  </a:rPr>
                  <a:t>Image a gauche :: Quatre masques circulaires à différents endroits sur une image simple. </a:t>
                </a:r>
              </a:p>
              <a:p>
                <a:pPr marL="0" marR="0" lvl="0" indent="0" algn="l" defTabSz="914400" rtl="0" eaLnBrk="1" fontAlgn="auto" latinLnBrk="0" hangingPunct="1">
                  <a:lnSpc>
                    <a:spcPct val="100000"/>
                  </a:lnSpc>
                  <a:spcBef>
                    <a:spcPts val="0"/>
                  </a:spcBef>
                  <a:spcAft>
                    <a:spcPts val="0"/>
                  </a:spcAft>
                  <a:buClrTx/>
                  <a:buSzTx/>
                  <a:buFontTx/>
                  <a:buNone/>
                  <a:tabLst/>
                  <a:defRPr/>
                </a:pPr>
                <a:r>
                  <a:rPr lang="fr-MA" sz="1200" b="1" dirty="0">
                    <a:effectLst/>
                    <a:ea typeface="Times New Roman" panose="02020603050405020304" pitchFamily="18" charset="0"/>
                    <a:cs typeface="Times New Roman" panose="02020603050405020304" pitchFamily="18" charset="0"/>
                  </a:rPr>
                  <a:t>Image a droite ::: Quatre masques circulaires avec coloration de la zone de similarité. Les zones USAN sont représentées par les parties blanches des masques</a:t>
                </a:r>
                <a:endParaRPr lang="fr-MA" sz="1200" b="1" dirty="0"/>
              </a:p>
              <a:p>
                <a:pPr>
                  <a:lnSpc>
                    <a:spcPct val="107000"/>
                  </a:lnSpc>
                  <a:spcAft>
                    <a:spcPts val="800"/>
                  </a:spcAft>
                </a:pPr>
                <a:r>
                  <a:rPr lang="fr-FR" sz="1200" b="1" i="0">
                    <a:latin typeface="Cambria Math" panose="02040503050406030204" pitchFamily="18" charset="0"/>
                    <a:ea typeface="Times New Roman" panose="02020603050405020304" pitchFamily="18" charset="0"/>
                    <a:cs typeface="Arial" panose="020B0604020202020204" pitchFamily="34" charset="0"/>
                  </a:rPr>
                  <a:t>𝒏</a:t>
                </a:r>
                <a:r>
                  <a:rPr lang="fr-FR" sz="1200" b="1" dirty="0">
                    <a:ea typeface="Times New Roman" panose="02020603050405020304" pitchFamily="18" charset="0"/>
                    <a:cs typeface="Arial" panose="020B0604020202020204" pitchFamily="34" charset="0"/>
                  </a:rPr>
                  <a:t> est comparé avec le seuil géométrique </a:t>
                </a:r>
                <a:r>
                  <a:rPr lang="fr-FR" sz="1200" b="1" i="0">
                    <a:latin typeface="Cambria Math" panose="02040503050406030204" pitchFamily="18" charset="0"/>
                    <a:ea typeface="Times New Roman" panose="02020603050405020304" pitchFamily="18" charset="0"/>
                    <a:cs typeface="Arial" panose="020B0604020202020204" pitchFamily="34" charset="0"/>
                  </a:rPr>
                  <a:t>𝒈</a:t>
                </a:r>
                <a:r>
                  <a:rPr lang="fr-FR" sz="1200" b="1" dirty="0">
                    <a:ea typeface="Times New Roman" panose="02020603050405020304" pitchFamily="18" charset="0"/>
                    <a:cs typeface="Arial" panose="020B0604020202020204" pitchFamily="34" charset="0"/>
                  </a:rPr>
                  <a:t> </a:t>
                </a:r>
                <a:r>
                  <a:rPr lang="fr-MA" sz="1200" b="1" dirty="0">
                    <a:effectLst/>
                    <a:ea typeface="Times New Roman" panose="02020603050405020304" pitchFamily="18" charset="0"/>
                    <a:cs typeface="Times New Roman" panose="02020603050405020304" pitchFamily="18" charset="0"/>
                  </a:rPr>
                  <a:t>, il vaut</a:t>
                </a:r>
                <a:r>
                  <a:rPr lang="fr-MA" sz="1200" b="1" i="0">
                    <a:effectLst/>
                    <a:latin typeface="Cambria Math" panose="02040503050406030204" pitchFamily="18" charset="0"/>
                    <a:ea typeface="Times New Roman" panose="02020603050405020304" pitchFamily="18" charset="0"/>
                    <a:cs typeface="Times New Roman" panose="02020603050405020304" pitchFamily="18" charset="0"/>
                  </a:rPr>
                  <a:t> (𝒏ₘₐₓ</a:t>
                </a:r>
                <a:r>
                  <a:rPr lang="fr-MA" sz="1200" b="1" dirty="0">
                    <a:effectLst/>
                    <a:ea typeface="Times New Roman" panose="02020603050405020304" pitchFamily="18" charset="0"/>
                    <a:cs typeface="Times New Roman" panose="02020603050405020304" pitchFamily="18" charset="0"/>
                  </a:rPr>
                  <a:t> / 2) sachant que </a:t>
                </a:r>
                <a:r>
                  <a:rPr lang="fr-MA" sz="1200" b="1" i="0">
                    <a:effectLst/>
                    <a:latin typeface="Cambria Math" panose="02040503050406030204" pitchFamily="18" charset="0"/>
                    <a:ea typeface="Times New Roman" panose="02020603050405020304" pitchFamily="18" charset="0"/>
                    <a:cs typeface="Times New Roman" panose="02020603050405020304" pitchFamily="18" charset="0"/>
                  </a:rPr>
                  <a:t>𝒏ₘₐₓ</a:t>
                </a:r>
                <a:r>
                  <a:rPr lang="fr-MA" sz="1200" b="1" dirty="0">
                    <a:effectLst/>
                    <a:ea typeface="Times New Roman" panose="02020603050405020304" pitchFamily="18" charset="0"/>
                    <a:cs typeface="Times New Roman" panose="02020603050405020304" pitchFamily="18" charset="0"/>
                  </a:rPr>
                  <a:t> est la valeur maximale que peut prendre n. </a:t>
                </a:r>
              </a:p>
              <a:p>
                <a:pPr>
                  <a:lnSpc>
                    <a:spcPct val="107000"/>
                  </a:lnSpc>
                  <a:spcAft>
                    <a:spcPts val="800"/>
                  </a:spcAft>
                </a:pPr>
                <a:r>
                  <a:rPr lang="fr-MA" sz="1200" b="1" dirty="0">
                    <a:effectLst/>
                    <a:ea typeface="Times New Roman" panose="02020603050405020304" pitchFamily="18" charset="0"/>
                    <a:cs typeface="Times New Roman" panose="02020603050405020304" pitchFamily="18" charset="0"/>
                  </a:rPr>
                  <a:t>Pour une valeur plus grande de g, le détecteur devient un détecteur de contours.</a:t>
                </a:r>
              </a:p>
              <a:p>
                <a:pPr marL="0" marR="0" lvl="0" indent="0" algn="l" defTabSz="914400" rtl="0" eaLnBrk="1" fontAlgn="auto" latinLnBrk="0" hangingPunct="1">
                  <a:lnSpc>
                    <a:spcPct val="100000"/>
                  </a:lnSpc>
                  <a:spcBef>
                    <a:spcPts val="0"/>
                  </a:spcBef>
                  <a:spcAft>
                    <a:spcPts val="0"/>
                  </a:spcAft>
                  <a:buClrTx/>
                  <a:buSzTx/>
                  <a:buFontTx/>
                  <a:buNone/>
                  <a:tabLst/>
                  <a:defRPr/>
                </a:pPr>
                <a:r>
                  <a:rPr lang="fr-MA" sz="1200" b="1" dirty="0">
                    <a:effectLst/>
                    <a:ea typeface="Times New Roman" panose="02020603050405020304" pitchFamily="18" charset="0"/>
                    <a:cs typeface="Times New Roman" panose="02020603050405020304" pitchFamily="18" charset="0"/>
                  </a:rPr>
                  <a:t>Les faux coin Ce sont des points où la valeur de R est positive, mais qui ne sont pas réellement de vrais coins.</a:t>
                </a:r>
                <a:endParaRPr lang="fr-MA"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MA" sz="1200" b="1" dirty="0">
                    <a:effectLst/>
                    <a:ea typeface="Times New Roman" panose="02020603050405020304" pitchFamily="18" charset="0"/>
                    <a:cs typeface="Times New Roman" panose="02020603050405020304" pitchFamily="18" charset="0"/>
                  </a:rPr>
                  <a:t>Pour les éliminer, On calculent le barycentre de la zone USAN et ne retiennent que les points où le barycentre est éloigné du noyau.</a:t>
                </a:r>
                <a:endParaRPr lang="fr-MA"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MA" sz="1200" b="1" dirty="0"/>
              </a:p>
              <a:p>
                <a:endParaRPr lang="fr-MA" dirty="0"/>
              </a:p>
            </p:txBody>
          </p:sp>
        </mc:Fallback>
      </mc:AlternateContent>
      <p:sp>
        <p:nvSpPr>
          <p:cNvPr id="4" name="Slide Number Placeholder 3"/>
          <p:cNvSpPr>
            <a:spLocks noGrp="1"/>
          </p:cNvSpPr>
          <p:nvPr>
            <p:ph type="sldNum" sz="quarter" idx="5"/>
          </p:nvPr>
        </p:nvSpPr>
        <p:spPr/>
        <p:txBody>
          <a:bodyPr/>
          <a:lstStyle/>
          <a:p>
            <a:fld id="{2D03CCC1-DBB2-43E4-8B22-378964B5193E}" type="slidenum">
              <a:rPr lang="fr-MA" smtClean="0"/>
              <a:t>14</a:t>
            </a:fld>
            <a:endParaRPr lang="fr-MA"/>
          </a:p>
        </p:txBody>
      </p:sp>
    </p:spTree>
    <p:extLst>
      <p:ext uri="{BB962C8B-B14F-4D97-AF65-F5344CB8AC3E}">
        <p14:creationId xmlns:p14="http://schemas.microsoft.com/office/powerpoint/2010/main" val="352496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2D03CCC1-DBB2-43E4-8B22-378964B5193E}" type="slidenum">
              <a:rPr lang="fr-MA" smtClean="0"/>
              <a:t>15</a:t>
            </a:fld>
            <a:endParaRPr lang="fr-MA"/>
          </a:p>
        </p:txBody>
      </p:sp>
    </p:spTree>
    <p:extLst>
      <p:ext uri="{BB962C8B-B14F-4D97-AF65-F5344CB8AC3E}">
        <p14:creationId xmlns:p14="http://schemas.microsoft.com/office/powerpoint/2010/main" val="147450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MA" dirty="0"/>
          </a:p>
        </p:txBody>
      </p:sp>
      <p:sp>
        <p:nvSpPr>
          <p:cNvPr id="4" name="Slide Number Placeholder 3"/>
          <p:cNvSpPr>
            <a:spLocks noGrp="1"/>
          </p:cNvSpPr>
          <p:nvPr>
            <p:ph type="sldNum" sz="quarter" idx="5"/>
          </p:nvPr>
        </p:nvSpPr>
        <p:spPr/>
        <p:txBody>
          <a:bodyPr/>
          <a:lstStyle/>
          <a:p>
            <a:fld id="{2D03CCC1-DBB2-43E4-8B22-378964B5193E}" type="slidenum">
              <a:rPr lang="fr-MA" smtClean="0"/>
              <a:t>22</a:t>
            </a:fld>
            <a:endParaRPr lang="fr-MA"/>
          </a:p>
        </p:txBody>
      </p:sp>
    </p:spTree>
    <p:extLst>
      <p:ext uri="{BB962C8B-B14F-4D97-AF65-F5344CB8AC3E}">
        <p14:creationId xmlns:p14="http://schemas.microsoft.com/office/powerpoint/2010/main" val="207239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246" y="6719359"/>
            <a:ext cx="12452281" cy="47995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20997" y="796724"/>
            <a:ext cx="10275808" cy="3743643"/>
          </a:xfrm>
        </p:spPr>
        <p:txBody>
          <a:bodyPr anchor="b">
            <a:normAutofit/>
          </a:bodyPr>
          <a:lstStyle>
            <a:lvl1pPr algn="l">
              <a:lnSpc>
                <a:spcPct val="90000"/>
              </a:lnSpc>
              <a:defRPr sz="8173" spc="-5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23828" y="4876334"/>
            <a:ext cx="10275808" cy="1199886"/>
          </a:xfrm>
        </p:spPr>
        <p:txBody>
          <a:bodyPr lIns="91440" rIns="91440">
            <a:normAutofit/>
          </a:bodyPr>
          <a:lstStyle>
            <a:lvl1pPr marL="0" indent="0" algn="l">
              <a:buNone/>
              <a:defRPr sz="2452" cap="all" spc="204" baseline="0">
                <a:solidFill>
                  <a:schemeClr val="tx1"/>
                </a:solidFill>
                <a:latin typeface="+mn-lt"/>
              </a:defRPr>
            </a:lvl1pPr>
            <a:lvl2pPr marL="467076" indent="0" algn="ctr">
              <a:buNone/>
              <a:defRPr sz="2452"/>
            </a:lvl2pPr>
            <a:lvl3pPr marL="934151" indent="0" algn="ctr">
              <a:buNone/>
              <a:defRPr sz="2452"/>
            </a:lvl3pPr>
            <a:lvl4pPr marL="1401227" indent="0" algn="ctr">
              <a:buNone/>
              <a:defRPr sz="2043"/>
            </a:lvl4pPr>
            <a:lvl5pPr marL="1868302" indent="0" algn="ctr">
              <a:buNone/>
              <a:defRPr sz="2043"/>
            </a:lvl5pPr>
            <a:lvl6pPr marL="2335378" indent="0" algn="ctr">
              <a:buNone/>
              <a:defRPr sz="2043"/>
            </a:lvl6pPr>
            <a:lvl7pPr marL="2802453" indent="0" algn="ctr">
              <a:buNone/>
              <a:defRPr sz="2043"/>
            </a:lvl7pPr>
            <a:lvl8pPr marL="3269529" indent="0" algn="ctr">
              <a:buNone/>
              <a:defRPr sz="2043"/>
            </a:lvl8pPr>
            <a:lvl9pPr marL="3736604" indent="0" algn="ctr">
              <a:buNone/>
              <a:defRPr sz="2043"/>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33762" y="4697443"/>
            <a:ext cx="1008897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A53F91D2-408A-466B-A3E9-36CA3E653194}" type="datetime1">
              <a:rPr lang="en-US" smtClean="0"/>
              <a:t>7/25/2022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99109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9132FE03-0887-4F65-94C2-A73A0C039193}" type="datetime1">
              <a:rPr lang="en-US" smtClean="0"/>
              <a:t>7/25/2022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90257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246" y="6719359"/>
            <a:ext cx="12452281" cy="47995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913486" y="432822"/>
            <a:ext cx="2685723" cy="60465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318" y="432822"/>
            <a:ext cx="7901474" cy="604656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AC77682-8C3F-46A8-A970-AD12B9742165}" type="datetime1">
              <a:rPr lang="en-US" smtClean="0"/>
              <a:t>7/25/2022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08115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8AF45837-5013-4279-A932-AB617FBFFF06}" type="datetime1">
              <a:rPr lang="en-US" smtClean="0"/>
              <a:t>7/25/2022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284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246" y="6719359"/>
            <a:ext cx="12452281" cy="47995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0997" y="796724"/>
            <a:ext cx="10275808" cy="3743643"/>
          </a:xfrm>
        </p:spPr>
        <p:txBody>
          <a:bodyPr anchor="b" anchorCtr="0">
            <a:normAutofit/>
          </a:bodyPr>
          <a:lstStyle>
            <a:lvl1pPr>
              <a:lnSpc>
                <a:spcPct val="90000"/>
              </a:lnSpc>
              <a:defRPr sz="8173"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20997" y="4895533"/>
            <a:ext cx="10275808" cy="1199886"/>
          </a:xfrm>
        </p:spPr>
        <p:txBody>
          <a:bodyPr lIns="91440" rIns="91440" anchor="t" anchorCtr="0">
            <a:normAutofit/>
          </a:bodyPr>
          <a:lstStyle>
            <a:lvl1pPr marL="0" indent="0">
              <a:buNone/>
              <a:defRPr sz="2452" cap="all" spc="204" baseline="0">
                <a:solidFill>
                  <a:schemeClr val="tx1"/>
                </a:solidFill>
                <a:latin typeface="+mn-lt"/>
              </a:defRPr>
            </a:lvl1pPr>
            <a:lvl2pPr marL="467076" indent="0">
              <a:buNone/>
              <a:defRPr sz="1839">
                <a:solidFill>
                  <a:schemeClr val="tx1">
                    <a:tint val="75000"/>
                  </a:schemeClr>
                </a:solidFill>
              </a:defRPr>
            </a:lvl2pPr>
            <a:lvl3pPr marL="934151" indent="0">
              <a:buNone/>
              <a:defRPr sz="1635">
                <a:solidFill>
                  <a:schemeClr val="tx1">
                    <a:tint val="75000"/>
                  </a:schemeClr>
                </a:solidFill>
              </a:defRPr>
            </a:lvl3pPr>
            <a:lvl4pPr marL="1401227" indent="0">
              <a:buNone/>
              <a:defRPr sz="1430">
                <a:solidFill>
                  <a:schemeClr val="tx1">
                    <a:tint val="75000"/>
                  </a:schemeClr>
                </a:solidFill>
              </a:defRPr>
            </a:lvl4pPr>
            <a:lvl5pPr marL="1868302" indent="0">
              <a:buNone/>
              <a:defRPr sz="1430">
                <a:solidFill>
                  <a:schemeClr val="tx1">
                    <a:tint val="75000"/>
                  </a:schemeClr>
                </a:solidFill>
              </a:defRPr>
            </a:lvl5pPr>
            <a:lvl6pPr marL="2335378" indent="0">
              <a:buNone/>
              <a:defRPr sz="1430">
                <a:solidFill>
                  <a:schemeClr val="tx1">
                    <a:tint val="75000"/>
                  </a:schemeClr>
                </a:solidFill>
              </a:defRPr>
            </a:lvl6pPr>
            <a:lvl7pPr marL="2802453" indent="0">
              <a:buNone/>
              <a:defRPr sz="1430">
                <a:solidFill>
                  <a:schemeClr val="tx1">
                    <a:tint val="75000"/>
                  </a:schemeClr>
                </a:solidFill>
              </a:defRPr>
            </a:lvl7pPr>
            <a:lvl8pPr marL="3269529" indent="0">
              <a:buNone/>
              <a:defRPr sz="1430">
                <a:solidFill>
                  <a:schemeClr val="tx1">
                    <a:tint val="75000"/>
                  </a:schemeClr>
                </a:solidFill>
              </a:defRPr>
            </a:lvl8pPr>
            <a:lvl9pPr marL="3736604" indent="0">
              <a:buNone/>
              <a:defRPr sz="143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33762" y="4708351"/>
            <a:ext cx="1008897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A91FFCA-A1B3-4DDD-808B-ED440DAB43EC}" type="datetime1">
              <a:rPr lang="en-US" smtClean="0"/>
              <a:t>7/25/2022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67688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20997" y="300870"/>
            <a:ext cx="10275808" cy="152295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0997" y="2226455"/>
            <a:ext cx="4740022" cy="3934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56783" y="2226454"/>
            <a:ext cx="4740022" cy="3934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5C5EA30-FCE6-4B62-A543-ECCCD65E9D65}" type="datetime1">
              <a:rPr lang="en-US" smtClean="0"/>
              <a:t>7/25/2022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72329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20997" y="300870"/>
            <a:ext cx="10275808" cy="15229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997" y="2159794"/>
            <a:ext cx="4740022" cy="772926"/>
          </a:xfrm>
        </p:spPr>
        <p:txBody>
          <a:bodyPr lIns="91440" rIns="91440" anchor="ctr">
            <a:normAutofit/>
          </a:bodyPr>
          <a:lstStyle>
            <a:lvl1pPr marL="0" indent="0">
              <a:buNone/>
              <a:defRPr sz="2043" b="0" cap="all" baseline="0">
                <a:solidFill>
                  <a:schemeClr val="tx1"/>
                </a:solidFill>
              </a:defRPr>
            </a:lvl1pPr>
            <a:lvl2pPr marL="467076" indent="0">
              <a:buNone/>
              <a:defRPr sz="2043" b="1"/>
            </a:lvl2pPr>
            <a:lvl3pPr marL="934151" indent="0">
              <a:buNone/>
              <a:defRPr sz="1839" b="1"/>
            </a:lvl3pPr>
            <a:lvl4pPr marL="1401227" indent="0">
              <a:buNone/>
              <a:defRPr sz="1635" b="1"/>
            </a:lvl4pPr>
            <a:lvl5pPr marL="1868302" indent="0">
              <a:buNone/>
              <a:defRPr sz="1635" b="1"/>
            </a:lvl5pPr>
            <a:lvl6pPr marL="2335378" indent="0">
              <a:buNone/>
              <a:defRPr sz="1635" b="1"/>
            </a:lvl6pPr>
            <a:lvl7pPr marL="2802453" indent="0">
              <a:buNone/>
              <a:defRPr sz="1635" b="1"/>
            </a:lvl7pPr>
            <a:lvl8pPr marL="3269529" indent="0">
              <a:buNone/>
              <a:defRPr sz="1635" b="1"/>
            </a:lvl8pPr>
            <a:lvl9pPr marL="3736604" indent="0">
              <a:buNone/>
              <a:defRPr sz="1635" b="1"/>
            </a:lvl9pPr>
          </a:lstStyle>
          <a:p>
            <a:pPr lvl="0"/>
            <a:r>
              <a:rPr lang="en-US"/>
              <a:t>Click to edit Master text styles</a:t>
            </a:r>
          </a:p>
        </p:txBody>
      </p:sp>
      <p:sp>
        <p:nvSpPr>
          <p:cNvPr id="4" name="Content Placeholder 3"/>
          <p:cNvSpPr>
            <a:spLocks noGrp="1"/>
          </p:cNvSpPr>
          <p:nvPr>
            <p:ph sz="half" idx="2"/>
          </p:nvPr>
        </p:nvSpPr>
        <p:spPr>
          <a:xfrm>
            <a:off x="1120997" y="3105506"/>
            <a:ext cx="4740022" cy="3055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56783" y="2159794"/>
            <a:ext cx="4740022" cy="772926"/>
          </a:xfrm>
        </p:spPr>
        <p:txBody>
          <a:bodyPr lIns="91440" rIns="91440" anchor="ctr">
            <a:normAutofit/>
          </a:bodyPr>
          <a:lstStyle>
            <a:lvl1pPr marL="0" indent="0">
              <a:buNone/>
              <a:defRPr sz="2043" b="0" cap="all" baseline="0">
                <a:solidFill>
                  <a:schemeClr val="tx1"/>
                </a:solidFill>
              </a:defRPr>
            </a:lvl1pPr>
            <a:lvl2pPr marL="467076" indent="0">
              <a:buNone/>
              <a:defRPr sz="2043" b="1"/>
            </a:lvl2pPr>
            <a:lvl3pPr marL="934151" indent="0">
              <a:buNone/>
              <a:defRPr sz="1839" b="1"/>
            </a:lvl3pPr>
            <a:lvl4pPr marL="1401227" indent="0">
              <a:buNone/>
              <a:defRPr sz="1635" b="1"/>
            </a:lvl4pPr>
            <a:lvl5pPr marL="1868302" indent="0">
              <a:buNone/>
              <a:defRPr sz="1635" b="1"/>
            </a:lvl5pPr>
            <a:lvl6pPr marL="2335378" indent="0">
              <a:buNone/>
              <a:defRPr sz="1635" b="1"/>
            </a:lvl6pPr>
            <a:lvl7pPr marL="2802453" indent="0">
              <a:buNone/>
              <a:defRPr sz="1635" b="1"/>
            </a:lvl7pPr>
            <a:lvl8pPr marL="3269529" indent="0">
              <a:buNone/>
              <a:defRPr sz="1635" b="1"/>
            </a:lvl8pPr>
            <a:lvl9pPr marL="3736604" indent="0">
              <a:buNone/>
              <a:defRPr sz="1635" b="1"/>
            </a:lvl9pPr>
          </a:lstStyle>
          <a:p>
            <a:pPr lvl="0"/>
            <a:r>
              <a:rPr lang="en-US"/>
              <a:t>Click to edit Master text styles</a:t>
            </a:r>
          </a:p>
        </p:txBody>
      </p:sp>
      <p:sp>
        <p:nvSpPr>
          <p:cNvPr id="6" name="Content Placeholder 5"/>
          <p:cNvSpPr>
            <a:spLocks noGrp="1"/>
          </p:cNvSpPr>
          <p:nvPr>
            <p:ph sz="quarter" idx="4"/>
          </p:nvPr>
        </p:nvSpPr>
        <p:spPr>
          <a:xfrm>
            <a:off x="6656783" y="3105505"/>
            <a:ext cx="4740022" cy="3055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E543E155-8ACB-4419-B59A-5110A80C557C}" type="datetime1">
              <a:rPr lang="en-US" smtClean="0"/>
              <a:t>7/25/2022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55573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812B5CC9-93E0-4697-878E-618BA88C9604}" type="datetime1">
              <a:rPr lang="en-US" smtClean="0"/>
              <a:t>7/25/2022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83912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246" y="6719359"/>
            <a:ext cx="12452281" cy="47995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A8D0F941-1DB6-4F17-BAB3-CD6E13FFE7AB}" type="datetime1">
              <a:rPr lang="en-US" smtClean="0"/>
              <a:t>7/25/2022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1440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754897" cy="719931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57376" y="825522"/>
            <a:ext cx="3593598" cy="2198189"/>
          </a:xfrm>
        </p:spPr>
        <p:txBody>
          <a:bodyPr anchor="b">
            <a:normAutofit/>
          </a:bodyPr>
          <a:lstStyle>
            <a:lvl1pPr>
              <a:lnSpc>
                <a:spcPct val="90000"/>
              </a:lnSpc>
              <a:defRPr sz="3678"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576978" y="853253"/>
            <a:ext cx="6056483" cy="5558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7375" y="3194501"/>
            <a:ext cx="3593598" cy="3217021"/>
          </a:xfrm>
        </p:spPr>
        <p:txBody>
          <a:bodyPr lIns="91440" rIns="91440">
            <a:normAutofit/>
          </a:bodyPr>
          <a:lstStyle>
            <a:lvl1pPr marL="0" indent="0">
              <a:buNone/>
              <a:defRPr sz="1839">
                <a:solidFill>
                  <a:srgbClr val="FFFFFF"/>
                </a:solidFill>
              </a:defRPr>
            </a:lvl1pPr>
            <a:lvl2pPr marL="467076" indent="0">
              <a:buNone/>
              <a:defRPr sz="1226"/>
            </a:lvl2pPr>
            <a:lvl3pPr marL="934151" indent="0">
              <a:buNone/>
              <a:defRPr sz="1022"/>
            </a:lvl3pPr>
            <a:lvl4pPr marL="1401227" indent="0">
              <a:buNone/>
              <a:defRPr sz="919"/>
            </a:lvl4pPr>
            <a:lvl5pPr marL="1868302" indent="0">
              <a:buNone/>
              <a:defRPr sz="919"/>
            </a:lvl5pPr>
            <a:lvl6pPr marL="2335378" indent="0">
              <a:buNone/>
              <a:defRPr sz="919"/>
            </a:lvl6pPr>
            <a:lvl7pPr marL="2802453" indent="0">
              <a:buNone/>
              <a:defRPr sz="919"/>
            </a:lvl7pPr>
            <a:lvl8pPr marL="3269529" indent="0">
              <a:buNone/>
              <a:defRPr sz="919"/>
            </a:lvl8pPr>
            <a:lvl9pPr marL="3736604" indent="0">
              <a:buNone/>
              <a:defRPr sz="919"/>
            </a:lvl9pPr>
          </a:lstStyle>
          <a:p>
            <a:pPr lvl="0"/>
            <a:r>
              <a:rPr lang="en-US"/>
              <a:t>Click to edit Master text styles</a:t>
            </a:r>
          </a:p>
        </p:txBody>
      </p:sp>
      <p:sp>
        <p:nvSpPr>
          <p:cNvPr id="5" name="Date Placeholder 4"/>
          <p:cNvSpPr>
            <a:spLocks noGrp="1"/>
          </p:cNvSpPr>
          <p:nvPr>
            <p:ph type="dt" sz="half" idx="10"/>
          </p:nvPr>
        </p:nvSpPr>
        <p:spPr>
          <a:xfrm>
            <a:off x="657372" y="6767357"/>
            <a:ext cx="3593599" cy="383297"/>
          </a:xfrm>
        </p:spPr>
        <p:txBody>
          <a:bodyPr/>
          <a:lstStyle>
            <a:lvl1pPr algn="l">
              <a:defRPr/>
            </a:lvl1pPr>
          </a:lstStyle>
          <a:p>
            <a:fld id="{7FECEDE8-5A88-4BA2-B1D5-E65124F9417C}" type="datetime1">
              <a:rPr lang="en-US" smtClean="0"/>
              <a:t>7/25/2022</a:t>
            </a:fld>
            <a:endParaRPr lang="en-US" dirty="0"/>
          </a:p>
        </p:txBody>
      </p:sp>
      <p:sp>
        <p:nvSpPr>
          <p:cNvPr id="6" name="Footer Placeholder 5"/>
          <p:cNvSpPr>
            <a:spLocks noGrp="1"/>
          </p:cNvSpPr>
          <p:nvPr>
            <p:ph type="ftr" sz="quarter" idx="11"/>
          </p:nvPr>
        </p:nvSpPr>
        <p:spPr>
          <a:xfrm>
            <a:off x="5576978" y="6767357"/>
            <a:ext cx="5449312" cy="383297"/>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023717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2" y="4806208"/>
            <a:ext cx="12452281" cy="239310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8" y="0"/>
            <a:ext cx="12455510" cy="4806208"/>
          </a:xfrm>
          <a:solidFill>
            <a:schemeClr val="bg1">
              <a:lumMod val="85000"/>
            </a:schemeClr>
          </a:solidFill>
        </p:spPr>
        <p:txBody>
          <a:bodyPr lIns="457200" tIns="457200" anchor="t"/>
          <a:lstStyle>
            <a:lvl1pPr marL="0" indent="0">
              <a:buNone/>
              <a:defRPr sz="3269"/>
            </a:lvl1pPr>
            <a:lvl2pPr marL="467076" indent="0">
              <a:buNone/>
              <a:defRPr sz="2860"/>
            </a:lvl2pPr>
            <a:lvl3pPr marL="934151" indent="0">
              <a:buNone/>
              <a:defRPr sz="2452"/>
            </a:lvl3pPr>
            <a:lvl4pPr marL="1401227" indent="0">
              <a:buNone/>
              <a:defRPr sz="2043"/>
            </a:lvl4pPr>
            <a:lvl5pPr marL="1868302" indent="0">
              <a:buNone/>
              <a:defRPr sz="2043"/>
            </a:lvl5pPr>
            <a:lvl6pPr marL="2335378" indent="0">
              <a:buNone/>
              <a:defRPr sz="2043"/>
            </a:lvl6pPr>
            <a:lvl7pPr marL="2802453" indent="0">
              <a:buNone/>
              <a:defRPr sz="2043"/>
            </a:lvl7pPr>
            <a:lvl8pPr marL="3269529" indent="0">
              <a:buNone/>
              <a:defRPr sz="2043"/>
            </a:lvl8pPr>
            <a:lvl9pPr marL="3736604" indent="0">
              <a:buNone/>
              <a:defRPr sz="2043"/>
            </a:lvl9pPr>
          </a:lstStyle>
          <a:p>
            <a:r>
              <a:rPr lang="en-US"/>
              <a:t>Click icon to add picture</a:t>
            </a:r>
            <a:endParaRPr lang="en-US" dirty="0"/>
          </a:p>
        </p:txBody>
      </p:sp>
      <p:sp>
        <p:nvSpPr>
          <p:cNvPr id="2" name="Title 1"/>
          <p:cNvSpPr>
            <a:spLocks noGrp="1"/>
          </p:cNvSpPr>
          <p:nvPr>
            <p:ph type="title"/>
          </p:nvPr>
        </p:nvSpPr>
        <p:spPr>
          <a:xfrm>
            <a:off x="1120998" y="5038219"/>
            <a:ext cx="10332247" cy="780694"/>
          </a:xfrm>
        </p:spPr>
        <p:txBody>
          <a:bodyPr tIns="0" bIns="0" anchor="b">
            <a:noAutofit/>
          </a:bodyPr>
          <a:lstStyle>
            <a:lvl1pPr>
              <a:defRPr sz="3678"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120996" y="5999427"/>
            <a:ext cx="10331858" cy="639939"/>
          </a:xfrm>
        </p:spPr>
        <p:txBody>
          <a:bodyPr lIns="91440" tIns="0" rIns="91440" bIns="0">
            <a:normAutofit/>
          </a:bodyPr>
          <a:lstStyle>
            <a:lvl1pPr marL="0" indent="0">
              <a:spcBef>
                <a:spcPts val="0"/>
              </a:spcBef>
              <a:spcAft>
                <a:spcPts val="613"/>
              </a:spcAft>
              <a:buNone/>
              <a:defRPr sz="1839">
                <a:solidFill>
                  <a:srgbClr val="FFFFFF"/>
                </a:solidFill>
              </a:defRPr>
            </a:lvl1pPr>
            <a:lvl2pPr marL="467076" indent="0">
              <a:buNone/>
              <a:defRPr sz="1226"/>
            </a:lvl2pPr>
            <a:lvl3pPr marL="934151" indent="0">
              <a:buNone/>
              <a:defRPr sz="1022"/>
            </a:lvl3pPr>
            <a:lvl4pPr marL="1401227" indent="0">
              <a:buNone/>
              <a:defRPr sz="919"/>
            </a:lvl4pPr>
            <a:lvl5pPr marL="1868302" indent="0">
              <a:buNone/>
              <a:defRPr sz="919"/>
            </a:lvl5pPr>
            <a:lvl6pPr marL="2335378" indent="0">
              <a:buNone/>
              <a:defRPr sz="919"/>
            </a:lvl6pPr>
            <a:lvl7pPr marL="2802453" indent="0">
              <a:buNone/>
              <a:defRPr sz="919"/>
            </a:lvl7pPr>
            <a:lvl8pPr marL="3269529" indent="0">
              <a:buNone/>
              <a:defRPr sz="919"/>
            </a:lvl8pPr>
            <a:lvl9pPr marL="3736604" indent="0">
              <a:buNone/>
              <a:defRPr sz="919"/>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9F31790-FBAE-4269-B6C4-A1E929F65A60}" type="datetime1">
              <a:rPr lang="en-US" smtClean="0"/>
              <a:t>7/25/2022</a:t>
            </a:fld>
            <a:endParaRPr lang="en-US" dirty="0"/>
          </a:p>
        </p:txBody>
      </p:sp>
      <p:sp>
        <p:nvSpPr>
          <p:cNvPr id="6" name="Footer Placeholder 5"/>
          <p:cNvSpPr>
            <a:spLocks noGrp="1"/>
          </p:cNvSpPr>
          <p:nvPr>
            <p:ph type="ftr" sz="quarter" idx="11"/>
          </p:nvPr>
        </p:nvSpPr>
        <p:spPr>
          <a:xfrm>
            <a:off x="1120997" y="6767691"/>
            <a:ext cx="6965637" cy="383297"/>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4315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246" y="6719359"/>
            <a:ext cx="12452281" cy="47995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20997" y="300870"/>
            <a:ext cx="10275808" cy="152295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20997" y="2213126"/>
            <a:ext cx="10275808" cy="3948065"/>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96064" y="6767691"/>
            <a:ext cx="2640721" cy="383297"/>
          </a:xfrm>
          <a:prstGeom prst="rect">
            <a:avLst/>
          </a:prstGeom>
        </p:spPr>
        <p:txBody>
          <a:bodyPr vert="horz" lIns="91440" tIns="45720" rIns="91440" bIns="45720" rtlCol="0" anchor="ctr"/>
          <a:lstStyle>
            <a:lvl1pPr algn="r">
              <a:defRPr sz="919">
                <a:solidFill>
                  <a:srgbClr val="FFFFFF"/>
                </a:solidFill>
              </a:defRPr>
            </a:lvl1pPr>
          </a:lstStyle>
          <a:p>
            <a:fld id="{9FBBEAAA-7961-4873-A1D1-BB4E3020E016}" type="datetime1">
              <a:rPr lang="en-US" smtClean="0"/>
              <a:t>7/25/2022</a:t>
            </a:fld>
            <a:endParaRPr lang="en-US" dirty="0"/>
          </a:p>
        </p:txBody>
      </p:sp>
      <p:sp>
        <p:nvSpPr>
          <p:cNvPr id="5" name="Footer Placeholder 4"/>
          <p:cNvSpPr>
            <a:spLocks noGrp="1"/>
          </p:cNvSpPr>
          <p:nvPr>
            <p:ph type="ftr" sz="quarter" idx="3"/>
          </p:nvPr>
        </p:nvSpPr>
        <p:spPr>
          <a:xfrm>
            <a:off x="1120997" y="6767691"/>
            <a:ext cx="6965637" cy="383297"/>
          </a:xfrm>
          <a:prstGeom prst="rect">
            <a:avLst/>
          </a:prstGeom>
        </p:spPr>
        <p:txBody>
          <a:bodyPr vert="horz" lIns="91440" tIns="45720" rIns="91440" bIns="45720" rtlCol="0" anchor="ctr"/>
          <a:lstStyle>
            <a:lvl1pPr algn="l">
              <a:defRPr sz="919"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231203" y="6767691"/>
            <a:ext cx="796871" cy="383297"/>
          </a:xfrm>
          <a:prstGeom prst="rect">
            <a:avLst/>
          </a:prstGeom>
        </p:spPr>
        <p:txBody>
          <a:bodyPr vert="horz" lIns="91440" tIns="45720" rIns="91440" bIns="45720" rtlCol="0" anchor="ctr"/>
          <a:lstStyle>
            <a:lvl1pPr algn="l">
              <a:defRPr sz="919">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219330" y="1991810"/>
            <a:ext cx="1018239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5554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934151" rtl="0" eaLnBrk="1" latinLnBrk="0" hangingPunct="1">
        <a:lnSpc>
          <a:spcPct val="80000"/>
        </a:lnSpc>
        <a:spcBef>
          <a:spcPct val="0"/>
        </a:spcBef>
        <a:buNone/>
        <a:defRPr sz="5517" kern="1200" spc="-51" baseline="0">
          <a:solidFill>
            <a:schemeClr val="tx1">
              <a:lumMod val="75000"/>
              <a:lumOff val="25000"/>
            </a:schemeClr>
          </a:solidFill>
          <a:latin typeface="+mj-lt"/>
          <a:ea typeface="+mj-ea"/>
          <a:cs typeface="+mj-cs"/>
        </a:defRPr>
      </a:lvl1pPr>
    </p:titleStyle>
    <p:bodyStyle>
      <a:lvl1pPr marL="93415" indent="-93415" algn="l" defTabSz="934151" rtl="0" eaLnBrk="1" latinLnBrk="0" hangingPunct="1">
        <a:lnSpc>
          <a:spcPct val="110000"/>
        </a:lnSpc>
        <a:spcBef>
          <a:spcPts val="1226"/>
        </a:spcBef>
        <a:spcAft>
          <a:spcPts val="204"/>
        </a:spcAft>
        <a:buClr>
          <a:schemeClr val="accent1"/>
        </a:buClr>
        <a:buSzPct val="100000"/>
        <a:buFont typeface="Calibri" panose="020F0502020204030204" pitchFamily="34" charset="0"/>
        <a:buChar char=" "/>
        <a:defRPr sz="2350" kern="1200">
          <a:solidFill>
            <a:schemeClr val="tx1">
              <a:lumMod val="75000"/>
              <a:lumOff val="25000"/>
            </a:schemeClr>
          </a:solidFill>
          <a:latin typeface="+mn-lt"/>
          <a:ea typeface="+mn-ea"/>
          <a:cs typeface="+mn-cs"/>
        </a:defRPr>
      </a:lvl1pPr>
      <a:lvl2pPr marL="392343" indent="-186830" algn="l" defTabSz="934151" rtl="0" eaLnBrk="1" latinLnBrk="0" hangingPunct="1">
        <a:lnSpc>
          <a:spcPct val="110000"/>
        </a:lnSpc>
        <a:spcBef>
          <a:spcPts val="204"/>
        </a:spcBef>
        <a:spcAft>
          <a:spcPts val="409"/>
        </a:spcAft>
        <a:buClrTx/>
        <a:buFont typeface="Calibri" pitchFamily="34" charset="0"/>
        <a:buChar char="◦"/>
        <a:defRPr sz="2145" kern="1200">
          <a:solidFill>
            <a:schemeClr val="tx1">
              <a:lumMod val="75000"/>
              <a:lumOff val="25000"/>
            </a:schemeClr>
          </a:solidFill>
          <a:latin typeface="+mn-lt"/>
          <a:ea typeface="+mn-ea"/>
          <a:cs typeface="+mn-cs"/>
        </a:defRPr>
      </a:lvl2pPr>
      <a:lvl3pPr marL="579174" indent="-186830" algn="l" defTabSz="934151" rtl="0" eaLnBrk="1" latinLnBrk="0" hangingPunct="1">
        <a:lnSpc>
          <a:spcPct val="110000"/>
        </a:lnSpc>
        <a:spcBef>
          <a:spcPts val="204"/>
        </a:spcBef>
        <a:spcAft>
          <a:spcPts val="409"/>
        </a:spcAft>
        <a:buClrTx/>
        <a:buFont typeface="Calibri" pitchFamily="34" charset="0"/>
        <a:buChar char="◦"/>
        <a:defRPr sz="1635" kern="1200">
          <a:solidFill>
            <a:schemeClr val="tx1">
              <a:lumMod val="75000"/>
              <a:lumOff val="25000"/>
            </a:schemeClr>
          </a:solidFill>
          <a:latin typeface="+mn-lt"/>
          <a:ea typeface="+mn-ea"/>
          <a:cs typeface="+mn-cs"/>
        </a:defRPr>
      </a:lvl3pPr>
      <a:lvl4pPr marL="766004" indent="-186830" algn="l" defTabSz="934151" rtl="0" eaLnBrk="1" latinLnBrk="0" hangingPunct="1">
        <a:lnSpc>
          <a:spcPct val="110000"/>
        </a:lnSpc>
        <a:spcBef>
          <a:spcPts val="204"/>
        </a:spcBef>
        <a:spcAft>
          <a:spcPts val="409"/>
        </a:spcAft>
        <a:buClrTx/>
        <a:buFont typeface="Calibri" pitchFamily="34" charset="0"/>
        <a:buChar char="◦"/>
        <a:defRPr sz="1635" kern="1200">
          <a:solidFill>
            <a:schemeClr val="tx1">
              <a:lumMod val="75000"/>
              <a:lumOff val="25000"/>
            </a:schemeClr>
          </a:solidFill>
          <a:latin typeface="+mn-lt"/>
          <a:ea typeface="+mn-ea"/>
          <a:cs typeface="+mn-cs"/>
        </a:defRPr>
      </a:lvl4pPr>
      <a:lvl5pPr marL="952834" indent="-186830" algn="l" defTabSz="934151" rtl="0" eaLnBrk="1" latinLnBrk="0" hangingPunct="1">
        <a:lnSpc>
          <a:spcPct val="110000"/>
        </a:lnSpc>
        <a:spcBef>
          <a:spcPts val="204"/>
        </a:spcBef>
        <a:spcAft>
          <a:spcPts val="409"/>
        </a:spcAft>
        <a:buClrTx/>
        <a:buFont typeface="Calibri" pitchFamily="34" charset="0"/>
        <a:buChar char="◦"/>
        <a:defRPr sz="1635" kern="1200">
          <a:solidFill>
            <a:schemeClr val="tx1">
              <a:lumMod val="75000"/>
              <a:lumOff val="25000"/>
            </a:schemeClr>
          </a:solidFill>
          <a:latin typeface="+mn-lt"/>
          <a:ea typeface="+mn-ea"/>
          <a:cs typeface="+mn-cs"/>
        </a:defRPr>
      </a:lvl5pPr>
      <a:lvl6pPr marL="1123760" indent="-233538" algn="l" defTabSz="934151" rtl="0" eaLnBrk="1" latinLnBrk="0" hangingPunct="1">
        <a:lnSpc>
          <a:spcPct val="90000"/>
        </a:lnSpc>
        <a:spcBef>
          <a:spcPts val="204"/>
        </a:spcBef>
        <a:spcAft>
          <a:spcPts val="409"/>
        </a:spcAft>
        <a:buClr>
          <a:schemeClr val="accent1"/>
        </a:buClr>
        <a:buFont typeface="Calibri" pitchFamily="34" charset="0"/>
        <a:buChar char="◦"/>
        <a:defRPr sz="1430" kern="1200">
          <a:solidFill>
            <a:schemeClr val="tx1">
              <a:lumMod val="75000"/>
              <a:lumOff val="25000"/>
            </a:schemeClr>
          </a:solidFill>
          <a:latin typeface="+mn-lt"/>
          <a:ea typeface="+mn-ea"/>
          <a:cs typeface="+mn-cs"/>
        </a:defRPr>
      </a:lvl6pPr>
      <a:lvl7pPr marL="1328080" indent="-233538" algn="l" defTabSz="934151" rtl="0" eaLnBrk="1" latinLnBrk="0" hangingPunct="1">
        <a:lnSpc>
          <a:spcPct val="90000"/>
        </a:lnSpc>
        <a:spcBef>
          <a:spcPts val="204"/>
        </a:spcBef>
        <a:spcAft>
          <a:spcPts val="409"/>
        </a:spcAft>
        <a:buClr>
          <a:schemeClr val="accent1"/>
        </a:buClr>
        <a:buFont typeface="Calibri" pitchFamily="34" charset="0"/>
        <a:buChar char="◦"/>
        <a:defRPr sz="1430" kern="1200">
          <a:solidFill>
            <a:schemeClr val="tx1">
              <a:lumMod val="75000"/>
              <a:lumOff val="25000"/>
            </a:schemeClr>
          </a:solidFill>
          <a:latin typeface="+mn-lt"/>
          <a:ea typeface="+mn-ea"/>
          <a:cs typeface="+mn-cs"/>
        </a:defRPr>
      </a:lvl7pPr>
      <a:lvl8pPr marL="1532400" indent="-233538" algn="l" defTabSz="934151" rtl="0" eaLnBrk="1" latinLnBrk="0" hangingPunct="1">
        <a:lnSpc>
          <a:spcPct val="90000"/>
        </a:lnSpc>
        <a:spcBef>
          <a:spcPts val="204"/>
        </a:spcBef>
        <a:spcAft>
          <a:spcPts val="409"/>
        </a:spcAft>
        <a:buClr>
          <a:schemeClr val="accent1"/>
        </a:buClr>
        <a:buFont typeface="Calibri" pitchFamily="34" charset="0"/>
        <a:buChar char="◦"/>
        <a:defRPr sz="1430" kern="1200">
          <a:solidFill>
            <a:schemeClr val="tx1">
              <a:lumMod val="75000"/>
              <a:lumOff val="25000"/>
            </a:schemeClr>
          </a:solidFill>
          <a:latin typeface="+mn-lt"/>
          <a:ea typeface="+mn-ea"/>
          <a:cs typeface="+mn-cs"/>
        </a:defRPr>
      </a:lvl8pPr>
      <a:lvl9pPr marL="1736720" indent="-233538" algn="l" defTabSz="934151" rtl="0" eaLnBrk="1" latinLnBrk="0" hangingPunct="1">
        <a:lnSpc>
          <a:spcPct val="90000"/>
        </a:lnSpc>
        <a:spcBef>
          <a:spcPts val="204"/>
        </a:spcBef>
        <a:spcAft>
          <a:spcPts val="409"/>
        </a:spcAft>
        <a:buClr>
          <a:schemeClr val="accent1"/>
        </a:buClr>
        <a:buFont typeface="Calibri" pitchFamily="34" charset="0"/>
        <a:buChar char="◦"/>
        <a:defRPr sz="1430" kern="1200">
          <a:solidFill>
            <a:schemeClr val="tx1">
              <a:lumMod val="75000"/>
              <a:lumOff val="25000"/>
            </a:schemeClr>
          </a:solidFill>
          <a:latin typeface="+mn-lt"/>
          <a:ea typeface="+mn-ea"/>
          <a:cs typeface="+mn-cs"/>
        </a:defRPr>
      </a:lvl9pPr>
    </p:bodyStyle>
    <p:otherStyle>
      <a:defPPr>
        <a:defRPr lang="en-US"/>
      </a:defPPr>
      <a:lvl1pPr marL="0" algn="l" defTabSz="934151" rtl="0" eaLnBrk="1" latinLnBrk="0" hangingPunct="1">
        <a:defRPr sz="1839" kern="1200">
          <a:solidFill>
            <a:schemeClr val="tx1"/>
          </a:solidFill>
          <a:latin typeface="+mn-lt"/>
          <a:ea typeface="+mn-ea"/>
          <a:cs typeface="+mn-cs"/>
        </a:defRPr>
      </a:lvl1pPr>
      <a:lvl2pPr marL="467076" algn="l" defTabSz="934151" rtl="0" eaLnBrk="1" latinLnBrk="0" hangingPunct="1">
        <a:defRPr sz="1839" kern="1200">
          <a:solidFill>
            <a:schemeClr val="tx1"/>
          </a:solidFill>
          <a:latin typeface="+mn-lt"/>
          <a:ea typeface="+mn-ea"/>
          <a:cs typeface="+mn-cs"/>
        </a:defRPr>
      </a:lvl2pPr>
      <a:lvl3pPr marL="934151" algn="l" defTabSz="934151" rtl="0" eaLnBrk="1" latinLnBrk="0" hangingPunct="1">
        <a:defRPr sz="1839" kern="1200">
          <a:solidFill>
            <a:schemeClr val="tx1"/>
          </a:solidFill>
          <a:latin typeface="+mn-lt"/>
          <a:ea typeface="+mn-ea"/>
          <a:cs typeface="+mn-cs"/>
        </a:defRPr>
      </a:lvl3pPr>
      <a:lvl4pPr marL="1401227" algn="l" defTabSz="934151" rtl="0" eaLnBrk="1" latinLnBrk="0" hangingPunct="1">
        <a:defRPr sz="1839" kern="1200">
          <a:solidFill>
            <a:schemeClr val="tx1"/>
          </a:solidFill>
          <a:latin typeface="+mn-lt"/>
          <a:ea typeface="+mn-ea"/>
          <a:cs typeface="+mn-cs"/>
        </a:defRPr>
      </a:lvl4pPr>
      <a:lvl5pPr marL="1868302" algn="l" defTabSz="934151" rtl="0" eaLnBrk="1" latinLnBrk="0" hangingPunct="1">
        <a:defRPr sz="1839" kern="1200">
          <a:solidFill>
            <a:schemeClr val="tx1"/>
          </a:solidFill>
          <a:latin typeface="+mn-lt"/>
          <a:ea typeface="+mn-ea"/>
          <a:cs typeface="+mn-cs"/>
        </a:defRPr>
      </a:lvl5pPr>
      <a:lvl6pPr marL="2335378" algn="l" defTabSz="934151" rtl="0" eaLnBrk="1" latinLnBrk="0" hangingPunct="1">
        <a:defRPr sz="1839" kern="1200">
          <a:solidFill>
            <a:schemeClr val="tx1"/>
          </a:solidFill>
          <a:latin typeface="+mn-lt"/>
          <a:ea typeface="+mn-ea"/>
          <a:cs typeface="+mn-cs"/>
        </a:defRPr>
      </a:lvl6pPr>
      <a:lvl7pPr marL="2802453" algn="l" defTabSz="934151" rtl="0" eaLnBrk="1" latinLnBrk="0" hangingPunct="1">
        <a:defRPr sz="1839" kern="1200">
          <a:solidFill>
            <a:schemeClr val="tx1"/>
          </a:solidFill>
          <a:latin typeface="+mn-lt"/>
          <a:ea typeface="+mn-ea"/>
          <a:cs typeface="+mn-cs"/>
        </a:defRPr>
      </a:lvl7pPr>
      <a:lvl8pPr marL="3269529" algn="l" defTabSz="934151" rtl="0" eaLnBrk="1" latinLnBrk="0" hangingPunct="1">
        <a:defRPr sz="1839" kern="1200">
          <a:solidFill>
            <a:schemeClr val="tx1"/>
          </a:solidFill>
          <a:latin typeface="+mn-lt"/>
          <a:ea typeface="+mn-ea"/>
          <a:cs typeface="+mn-cs"/>
        </a:defRPr>
      </a:lvl8pPr>
      <a:lvl9pPr marL="3736604" algn="l" defTabSz="934151" rtl="0" eaLnBrk="1" latinLnBrk="0" hangingPunct="1">
        <a:defRPr sz="18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C5DFF91-75B2-150E-3B74-7C04DCBF7EC3}"/>
              </a:ext>
            </a:extLst>
          </p:cNvPr>
          <p:cNvSpPr txBox="1"/>
          <p:nvPr/>
        </p:nvSpPr>
        <p:spPr>
          <a:xfrm>
            <a:off x="655329" y="3137094"/>
            <a:ext cx="11144868" cy="1211622"/>
          </a:xfrm>
          <a:prstGeom prst="rect">
            <a:avLst/>
          </a:prstGeom>
        </p:spPr>
        <p:txBody>
          <a:bodyPr vert="horz" lIns="93416" tIns="46708" rIns="93416" bIns="46708" rtlCol="0" anchor="b">
            <a:noAutofit/>
          </a:bodyPr>
          <a:lstStyle/>
          <a:p>
            <a:pPr algn="ctr">
              <a:lnSpc>
                <a:spcPct val="90000"/>
              </a:lnSpc>
              <a:spcBef>
                <a:spcPct val="0"/>
              </a:spcBef>
              <a:spcAft>
                <a:spcPts val="613"/>
              </a:spcAft>
            </a:pPr>
            <a:r>
              <a:rPr lang="en-US" sz="3600" b="1" spc="-51" dirty="0">
                <a:solidFill>
                  <a:schemeClr val="accent2">
                    <a:lumMod val="75000"/>
                  </a:schemeClr>
                </a:solidFill>
                <a:effectLst>
                  <a:outerShdw blurRad="38100" dist="38100" dir="2700000" algn="tl">
                    <a:srgbClr val="000000">
                      <a:alpha val="43137"/>
                    </a:srgbClr>
                  </a:outerShdw>
                </a:effectLst>
                <a:ea typeface="+mj-ea"/>
                <a:cs typeface="Andalus" panose="02020603050405020304" pitchFamily="18" charset="-78"/>
              </a:rPr>
              <a:t>Algorithmes de detection des points </a:t>
            </a:r>
            <a:r>
              <a:rPr lang="fr-FR" sz="3600" b="1" dirty="0">
                <a:solidFill>
                  <a:schemeClr val="accent2">
                    <a:lumMod val="75000"/>
                  </a:schemeClr>
                </a:solidFill>
                <a:effectLst>
                  <a:outerShdw blurRad="38100" dist="38100" dir="2700000" algn="tl">
                    <a:srgbClr val="000000">
                      <a:alpha val="43137"/>
                    </a:srgbClr>
                  </a:outerShdw>
                </a:effectLst>
              </a:rPr>
              <a:t>d’intérêts</a:t>
            </a:r>
          </a:p>
          <a:p>
            <a:pPr algn="ctr">
              <a:lnSpc>
                <a:spcPct val="90000"/>
              </a:lnSpc>
              <a:spcBef>
                <a:spcPct val="0"/>
              </a:spcBef>
              <a:spcAft>
                <a:spcPts val="613"/>
              </a:spcAft>
            </a:pPr>
            <a:r>
              <a:rPr lang="en-US" sz="3600" b="1" spc="-51" dirty="0">
                <a:solidFill>
                  <a:schemeClr val="accent2">
                    <a:lumMod val="75000"/>
                  </a:schemeClr>
                </a:solidFill>
                <a:effectLst>
                  <a:outerShdw blurRad="38100" dist="38100" dir="2700000" algn="tl">
                    <a:srgbClr val="000000">
                      <a:alpha val="43137"/>
                    </a:srgbClr>
                  </a:outerShdw>
                </a:effectLst>
                <a:ea typeface="+mj-ea"/>
                <a:cs typeface="Andalus" panose="02020603050405020304" pitchFamily="18" charset="-78"/>
              </a:rPr>
              <a:t> par Harris et SUSAN </a:t>
            </a:r>
          </a:p>
        </p:txBody>
      </p:sp>
      <p:pic>
        <p:nvPicPr>
          <p:cNvPr id="7" name="Picture 4" descr="Master Technologie solaire et développement durable à La FST Errachidia  2017-2018">
            <a:extLst>
              <a:ext uri="{FF2B5EF4-FFF2-40B4-BE49-F238E27FC236}">
                <a16:creationId xmlns:a16="http://schemas.microsoft.com/office/drawing/2014/main" id="{36660A43-1885-EA74-DBD9-A0C782A2A7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482"/>
          <a:stretch/>
        </p:blipFill>
        <p:spPr bwMode="auto">
          <a:xfrm>
            <a:off x="1843816" y="224849"/>
            <a:ext cx="2244810" cy="97964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DD661E6F-A7F9-F31B-764C-C55BC079C887}"/>
              </a:ext>
            </a:extLst>
          </p:cNvPr>
          <p:cNvSpPr txBox="1"/>
          <p:nvPr/>
        </p:nvSpPr>
        <p:spPr>
          <a:xfrm>
            <a:off x="9436646" y="444101"/>
            <a:ext cx="2881659" cy="392578"/>
          </a:xfrm>
          <a:prstGeom prst="rect">
            <a:avLst/>
          </a:prstGeom>
          <a:noFill/>
        </p:spPr>
        <p:txBody>
          <a:bodyPr wrap="square" rtlCol="0">
            <a:spAutoFit/>
          </a:bodyPr>
          <a:lstStyle/>
          <a:p>
            <a:pPr algn="ctr"/>
            <a:r>
              <a:rPr lang="fr-FR" sz="1897" b="1" dirty="0"/>
              <a:t>A.U : 2021/2022</a:t>
            </a:r>
          </a:p>
        </p:txBody>
      </p:sp>
      <p:sp>
        <p:nvSpPr>
          <p:cNvPr id="2" name="TextBox 1">
            <a:extLst>
              <a:ext uri="{FF2B5EF4-FFF2-40B4-BE49-F238E27FC236}">
                <a16:creationId xmlns:a16="http://schemas.microsoft.com/office/drawing/2014/main" id="{F392F6B6-9030-5F53-2D6F-AAE2F416649D}"/>
              </a:ext>
            </a:extLst>
          </p:cNvPr>
          <p:cNvSpPr txBox="1"/>
          <p:nvPr/>
        </p:nvSpPr>
        <p:spPr>
          <a:xfrm>
            <a:off x="1222744" y="5061098"/>
            <a:ext cx="3296093" cy="1521250"/>
          </a:xfrm>
          <a:prstGeom prst="rect">
            <a:avLst/>
          </a:prstGeom>
          <a:noFill/>
        </p:spPr>
        <p:txBody>
          <a:bodyPr wrap="square" rtlCol="0">
            <a:spAutoFit/>
          </a:bodyPr>
          <a:lstStyle/>
          <a:p>
            <a:r>
              <a:rPr lang="fr-MA" b="1" dirty="0"/>
              <a:t>Présenté par :</a:t>
            </a:r>
          </a:p>
          <a:p>
            <a:r>
              <a:rPr lang="fr-MA" b="1" dirty="0"/>
              <a:t>          ISMAIL KARMOUT </a:t>
            </a:r>
          </a:p>
          <a:p>
            <a:r>
              <a:rPr lang="fr-MA" b="1" dirty="0"/>
              <a:t>          OMAR ELJAMGHILI</a:t>
            </a:r>
          </a:p>
          <a:p>
            <a:r>
              <a:rPr lang="fr-MA" b="1" dirty="0"/>
              <a:t>          YOUSSEF NOGOT </a:t>
            </a:r>
          </a:p>
          <a:p>
            <a:r>
              <a:rPr lang="fr-MA" b="1" dirty="0"/>
              <a:t>          </a:t>
            </a:r>
          </a:p>
        </p:txBody>
      </p:sp>
      <p:pic>
        <p:nvPicPr>
          <p:cNvPr id="5" name="Picture 4">
            <a:extLst>
              <a:ext uri="{FF2B5EF4-FFF2-40B4-BE49-F238E27FC236}">
                <a16:creationId xmlns:a16="http://schemas.microsoft.com/office/drawing/2014/main" id="{011ED7C8-4E67-271C-0C18-08EC0018C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1" y="366293"/>
            <a:ext cx="1823554" cy="838200"/>
          </a:xfrm>
          <a:prstGeom prst="rect">
            <a:avLst/>
          </a:prstGeom>
        </p:spPr>
      </p:pic>
      <p:sp>
        <p:nvSpPr>
          <p:cNvPr id="3" name="TextBox 2">
            <a:extLst>
              <a:ext uri="{FF2B5EF4-FFF2-40B4-BE49-F238E27FC236}">
                <a16:creationId xmlns:a16="http://schemas.microsoft.com/office/drawing/2014/main" id="{29A4688B-1956-3ECA-1A51-172389D5FAFA}"/>
              </a:ext>
            </a:extLst>
          </p:cNvPr>
          <p:cNvSpPr txBox="1"/>
          <p:nvPr/>
        </p:nvSpPr>
        <p:spPr>
          <a:xfrm>
            <a:off x="2083981" y="1669312"/>
            <a:ext cx="8229600" cy="1200329"/>
          </a:xfrm>
          <a:prstGeom prst="rect">
            <a:avLst/>
          </a:prstGeom>
          <a:noFill/>
        </p:spPr>
        <p:txBody>
          <a:bodyPr wrap="square" rtlCol="0">
            <a:spAutoFit/>
          </a:bodyPr>
          <a:lstStyle/>
          <a:p>
            <a:pPr algn="ctr"/>
            <a:r>
              <a:rPr lang="fr-MA" sz="2400" dirty="0">
                <a:solidFill>
                  <a:schemeClr val="tx1">
                    <a:lumMod val="95000"/>
                    <a:lumOff val="5000"/>
                  </a:schemeClr>
                </a:solidFill>
                <a:effectLst>
                  <a:outerShdw blurRad="38100" dist="38100" dir="2700000" algn="tl">
                    <a:srgbClr val="000000">
                      <a:alpha val="43137"/>
                    </a:srgbClr>
                  </a:outerShdw>
                </a:effectLst>
              </a:rPr>
              <a:t>Département d’informatique</a:t>
            </a:r>
          </a:p>
          <a:p>
            <a:pPr algn="ctr"/>
            <a:r>
              <a:rPr lang="fr-MA" sz="2400" dirty="0">
                <a:solidFill>
                  <a:schemeClr val="tx1">
                    <a:lumMod val="95000"/>
                    <a:lumOff val="5000"/>
                  </a:schemeClr>
                </a:solidFill>
                <a:effectLst>
                  <a:outerShdw blurRad="38100" dist="38100" dir="2700000" algn="tl">
                    <a:srgbClr val="000000">
                      <a:alpha val="43137"/>
                    </a:srgbClr>
                  </a:outerShdw>
                </a:effectLst>
              </a:rPr>
              <a:t>Licence Sciences et Techniques en Informatique</a:t>
            </a:r>
          </a:p>
          <a:p>
            <a:pPr algn="ctr"/>
            <a:r>
              <a:rPr lang="fr-MA" sz="2400" dirty="0">
                <a:solidFill>
                  <a:schemeClr val="tx1">
                    <a:lumMod val="95000"/>
                    <a:lumOff val="5000"/>
                  </a:schemeClr>
                </a:solidFill>
                <a:effectLst>
                  <a:outerShdw blurRad="38100" dist="38100" dir="2700000" algn="tl">
                    <a:srgbClr val="000000">
                      <a:alpha val="43137"/>
                    </a:srgbClr>
                  </a:outerShdw>
                </a:effectLst>
              </a:rPr>
              <a:t>Option : Génie Logiciel</a:t>
            </a:r>
          </a:p>
        </p:txBody>
      </p:sp>
      <p:sp>
        <p:nvSpPr>
          <p:cNvPr id="9" name="TextBox 8">
            <a:extLst>
              <a:ext uri="{FF2B5EF4-FFF2-40B4-BE49-F238E27FC236}">
                <a16:creationId xmlns:a16="http://schemas.microsoft.com/office/drawing/2014/main" id="{EAFF688E-867F-E99D-18DE-FFFCD644D74F}"/>
              </a:ext>
            </a:extLst>
          </p:cNvPr>
          <p:cNvSpPr txBox="1"/>
          <p:nvPr/>
        </p:nvSpPr>
        <p:spPr>
          <a:xfrm>
            <a:off x="8921188" y="5170056"/>
            <a:ext cx="5758017" cy="2306850"/>
          </a:xfrm>
          <a:prstGeom prst="rect">
            <a:avLst/>
          </a:prstGeom>
          <a:noFill/>
        </p:spPr>
        <p:txBody>
          <a:bodyPr wrap="square" rtlCol="0">
            <a:spAutoFit/>
          </a:bodyPr>
          <a:lstStyle/>
          <a:p>
            <a:pPr>
              <a:lnSpc>
                <a:spcPct val="115000"/>
              </a:lnSpc>
              <a:spcAft>
                <a:spcPts val="1000"/>
              </a:spcAft>
            </a:pPr>
            <a:r>
              <a:rPr lang="fr-FR" sz="2000" b="1" dirty="0">
                <a:effectLst/>
                <a:latin typeface="+mj-lt"/>
                <a:ea typeface="Times New Roman" panose="02020603050405020304" pitchFamily="18" charset="0"/>
                <a:cs typeface="Calibri" panose="020F0502020204030204" pitchFamily="34" charset="0"/>
              </a:rPr>
              <a:t>Pr. BOUDA Brahim (Encadrant)   </a:t>
            </a:r>
            <a:endParaRPr lang="fr-MA" sz="2000" dirty="0">
              <a:effectLst/>
              <a:latin typeface="+mj-lt"/>
              <a:ea typeface="Times New Roman" panose="02020603050405020304" pitchFamily="18" charset="0"/>
              <a:cs typeface="Times New Roman" panose="02020603050405020304" pitchFamily="18" charset="0"/>
            </a:endParaRPr>
          </a:p>
          <a:p>
            <a:pPr lvl="0">
              <a:lnSpc>
                <a:spcPct val="115000"/>
              </a:lnSpc>
              <a:spcAft>
                <a:spcPts val="1000"/>
              </a:spcAft>
            </a:pPr>
            <a:r>
              <a:rPr lang="fr-FR" sz="2000" b="1" dirty="0">
                <a:effectLst/>
                <a:latin typeface="+mj-lt"/>
                <a:ea typeface="Times New Roman" panose="02020603050405020304" pitchFamily="18" charset="0"/>
                <a:cs typeface="Calibri" panose="020F0502020204030204" pitchFamily="34" charset="0"/>
              </a:rPr>
              <a:t>Pr. BAATAOUI Aziz</a:t>
            </a:r>
            <a:endParaRPr lang="fr-MA" sz="2000" dirty="0">
              <a:latin typeface="+mj-lt"/>
              <a:ea typeface="Times New Roman" panose="02020603050405020304" pitchFamily="18" charset="0"/>
              <a:cs typeface="Times New Roman" panose="02020603050405020304" pitchFamily="18" charset="0"/>
            </a:endParaRPr>
          </a:p>
          <a:p>
            <a:pPr>
              <a:lnSpc>
                <a:spcPct val="115000"/>
              </a:lnSpc>
              <a:spcAft>
                <a:spcPts val="1000"/>
              </a:spcAft>
            </a:pPr>
            <a:r>
              <a:rPr lang="fr-FR" sz="2000" b="1" dirty="0">
                <a:effectLst/>
                <a:latin typeface="+mj-lt"/>
                <a:ea typeface="Times New Roman" panose="02020603050405020304" pitchFamily="18" charset="0"/>
                <a:cs typeface="Calibri" panose="020F0502020204030204" pitchFamily="34" charset="0"/>
              </a:rPr>
              <a:t>Pr. </a:t>
            </a:r>
            <a:r>
              <a:rPr lang="fr-FR" sz="2000" b="1" dirty="0">
                <a:latin typeface="+mj-lt"/>
                <a:ea typeface="Times New Roman" panose="02020603050405020304" pitchFamily="18" charset="0"/>
                <a:cs typeface="Calibri" panose="020F0502020204030204" pitchFamily="34" charset="0"/>
              </a:rPr>
              <a:t>OUCHAO Brahim</a:t>
            </a:r>
            <a:endParaRPr lang="fr-MA" sz="2000" dirty="0">
              <a:latin typeface="+mj-lt"/>
              <a:ea typeface="Times New Roman" panose="02020603050405020304" pitchFamily="18" charset="0"/>
              <a:cs typeface="Times New Roman" panose="02020603050405020304" pitchFamily="18" charset="0"/>
            </a:endParaRPr>
          </a:p>
          <a:p>
            <a:pPr lvl="0">
              <a:lnSpc>
                <a:spcPct val="115000"/>
              </a:lnSpc>
              <a:spcAft>
                <a:spcPts val="1000"/>
              </a:spcAft>
            </a:pPr>
            <a:endParaRPr lang="fr-MA" sz="2000" dirty="0">
              <a:effectLst/>
              <a:latin typeface="+mj-lt"/>
              <a:ea typeface="Times New Roman" panose="02020603050405020304" pitchFamily="18" charset="0"/>
              <a:cs typeface="Times New Roman" panose="02020603050405020304" pitchFamily="18" charset="0"/>
            </a:endParaRPr>
          </a:p>
          <a:p>
            <a:endParaRPr lang="fr-MA" dirty="0"/>
          </a:p>
        </p:txBody>
      </p:sp>
      <p:sp>
        <p:nvSpPr>
          <p:cNvPr id="11" name="TextBox 10">
            <a:extLst>
              <a:ext uri="{FF2B5EF4-FFF2-40B4-BE49-F238E27FC236}">
                <a16:creationId xmlns:a16="http://schemas.microsoft.com/office/drawing/2014/main" id="{1959780C-A689-9685-23C8-A05DB9E4B387}"/>
              </a:ext>
            </a:extLst>
          </p:cNvPr>
          <p:cNvSpPr txBox="1"/>
          <p:nvPr/>
        </p:nvSpPr>
        <p:spPr>
          <a:xfrm>
            <a:off x="6642691" y="4927489"/>
            <a:ext cx="7341780" cy="485133"/>
          </a:xfrm>
          <a:prstGeom prst="rect">
            <a:avLst/>
          </a:prstGeom>
          <a:noFill/>
        </p:spPr>
        <p:txBody>
          <a:bodyPr wrap="square">
            <a:spAutoFit/>
          </a:bodyPr>
          <a:lstStyle/>
          <a:p>
            <a:pPr>
              <a:lnSpc>
                <a:spcPct val="115000"/>
              </a:lnSpc>
              <a:spcAft>
                <a:spcPts val="1000"/>
              </a:spcAft>
            </a:pPr>
            <a:r>
              <a:rPr lang="fr-FR" sz="2400" b="1" dirty="0">
                <a:effectLst/>
                <a:latin typeface="Algerian" panose="04020705040A02060702" pitchFamily="82" charset="0"/>
                <a:ea typeface="Times New Roman" panose="02020603050405020304" pitchFamily="18" charset="0"/>
                <a:cs typeface="Calibri" panose="020F0502020204030204" pitchFamily="34" charset="0"/>
              </a:rPr>
              <a:t> </a:t>
            </a:r>
            <a:r>
              <a:rPr lang="fr-FR" sz="2000" b="1" dirty="0">
                <a:effectLst/>
                <a:ea typeface="Times New Roman" panose="02020603050405020304" pitchFamily="18" charset="0"/>
                <a:cs typeface="Calibri" panose="020F0502020204030204" pitchFamily="34" charset="0"/>
              </a:rPr>
              <a:t>Devant le jury :</a:t>
            </a:r>
            <a:endParaRPr lang="fr-MA" sz="2000" dirty="0">
              <a:ea typeface="Times New Roman" panose="02020603050405020304" pitchFamily="18"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250A39D5-6D75-A838-2871-4ADB8466305A}"/>
              </a:ext>
            </a:extLst>
          </p:cNvPr>
          <p:cNvSpPr>
            <a:spLocks noGrp="1"/>
          </p:cNvSpPr>
          <p:nvPr>
            <p:ph type="sldNum" sz="quarter" idx="12"/>
          </p:nvPr>
        </p:nvSpPr>
        <p:spPr>
          <a:xfrm>
            <a:off x="11231203" y="6767691"/>
            <a:ext cx="796871" cy="296049"/>
          </a:xfrm>
        </p:spPr>
        <p:txBody>
          <a:bodyPr/>
          <a:lstStyle/>
          <a:p>
            <a:fld id="{3A98EE3D-8CD1-4C3F-BD1C-C98C9596463C}" type="slidenum">
              <a:rPr lang="en-US" sz="2400" b="1" i="1" smtClean="0"/>
              <a:t>1</a:t>
            </a:fld>
            <a:endParaRPr lang="en-US" sz="2400" b="1" i="1" dirty="0"/>
          </a:p>
        </p:txBody>
      </p:sp>
    </p:spTree>
    <p:extLst>
      <p:ext uri="{BB962C8B-B14F-4D97-AF65-F5344CB8AC3E}">
        <p14:creationId xmlns:p14="http://schemas.microsoft.com/office/powerpoint/2010/main" val="30245969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AFA808-13D1-77D3-3F51-D8B74E1F9F4B}"/>
              </a:ext>
            </a:extLst>
          </p:cNvPr>
          <p:cNvSpPr txBox="1"/>
          <p:nvPr/>
        </p:nvSpPr>
        <p:spPr>
          <a:xfrm>
            <a:off x="552893" y="308344"/>
            <a:ext cx="6422065" cy="954107"/>
          </a:xfrm>
          <a:prstGeom prst="rect">
            <a:avLst/>
          </a:prstGeom>
          <a:noFill/>
        </p:spPr>
        <p:txBody>
          <a:bodyPr wrap="square" rtlCol="0">
            <a:spAutoFit/>
          </a:bodyPr>
          <a:lstStyle/>
          <a:p>
            <a:r>
              <a:rPr lang="fr-MA" sz="2800" b="1" dirty="0">
                <a:effectLst/>
                <a:ea typeface="Times New Roman" panose="02020603050405020304" pitchFamily="18" charset="0"/>
                <a:cs typeface="Times New Roman" panose="02020603050405020304" pitchFamily="18" charset="0"/>
              </a:rPr>
              <a:t>Les différentes situations considérées par le détecteur de Moravec :</a:t>
            </a:r>
            <a:endParaRPr lang="fr-MA" sz="4000" b="1" dirty="0"/>
          </a:p>
        </p:txBody>
      </p:sp>
      <p:sp>
        <p:nvSpPr>
          <p:cNvPr id="4" name="TextBox 3">
            <a:extLst>
              <a:ext uri="{FF2B5EF4-FFF2-40B4-BE49-F238E27FC236}">
                <a16:creationId xmlns:a16="http://schemas.microsoft.com/office/drawing/2014/main" id="{94AE4308-D97A-1553-F634-934F7E318074}"/>
              </a:ext>
            </a:extLst>
          </p:cNvPr>
          <p:cNvSpPr txBox="1"/>
          <p:nvPr/>
        </p:nvSpPr>
        <p:spPr>
          <a:xfrm>
            <a:off x="805157" y="1888553"/>
            <a:ext cx="5422605" cy="4955203"/>
          </a:xfrm>
          <a:prstGeom prst="rect">
            <a:avLst/>
          </a:prstGeom>
          <a:noFill/>
        </p:spPr>
        <p:txBody>
          <a:bodyPr wrap="square" rtlCol="0">
            <a:spAutoFit/>
          </a:bodyPr>
          <a:lstStyle/>
          <a:p>
            <a:pPr marL="514350" indent="-514350">
              <a:buFont typeface="+mj-lt"/>
              <a:buAutoNum type="arabicPeriod"/>
            </a:pPr>
            <a:r>
              <a:rPr lang="fr-FR" sz="3200" b="1" dirty="0">
                <a:solidFill>
                  <a:srgbClr val="002060"/>
                </a:solidFill>
              </a:rPr>
              <a:t>La zone contient un coin</a:t>
            </a:r>
          </a:p>
          <a:p>
            <a:pPr marL="514350" indent="-514350">
              <a:buFont typeface="+mj-lt"/>
              <a:buAutoNum type="arabicPeriod"/>
            </a:pPr>
            <a:endParaRPr lang="fr-FR" sz="3200" b="1" dirty="0">
              <a:solidFill>
                <a:srgbClr val="002060"/>
              </a:solidFill>
            </a:endParaRPr>
          </a:p>
          <a:p>
            <a:pPr marL="514350" indent="-514350">
              <a:buFont typeface="+mj-lt"/>
              <a:buAutoNum type="arabicPeriod"/>
            </a:pPr>
            <a:r>
              <a:rPr lang="fr-FR" sz="3200" b="1" dirty="0">
                <a:solidFill>
                  <a:srgbClr val="002060"/>
                </a:solidFill>
              </a:rPr>
              <a:t>La zone contient un contour</a:t>
            </a:r>
          </a:p>
          <a:p>
            <a:pPr marL="514350" indent="-514350">
              <a:buFont typeface="+mj-lt"/>
              <a:buAutoNum type="arabicPeriod"/>
            </a:pPr>
            <a:endParaRPr lang="fr-FR" sz="3200" b="1" dirty="0">
              <a:solidFill>
                <a:srgbClr val="002060"/>
              </a:solidFill>
            </a:endParaRPr>
          </a:p>
          <a:p>
            <a:pPr marL="514350" indent="-514350">
              <a:buFont typeface="+mj-lt"/>
              <a:buAutoNum type="arabicPeriod"/>
            </a:pPr>
            <a:r>
              <a:rPr lang="fr-FR" sz="3200" b="1" dirty="0">
                <a:solidFill>
                  <a:srgbClr val="002060"/>
                </a:solidFill>
              </a:rPr>
              <a:t>La zone ne contient ni contour ni coin,</a:t>
            </a:r>
          </a:p>
          <a:p>
            <a:pPr marL="514350" indent="-514350">
              <a:buFont typeface="+mj-lt"/>
              <a:buAutoNum type="arabicPeriod"/>
            </a:pPr>
            <a:endParaRPr lang="fr-FR" sz="3200" b="1" dirty="0">
              <a:solidFill>
                <a:srgbClr val="002060"/>
              </a:solidFill>
            </a:endParaRPr>
          </a:p>
          <a:p>
            <a:pPr marL="514350" indent="-514350">
              <a:buFont typeface="+mj-lt"/>
              <a:buAutoNum type="arabicPeriod"/>
            </a:pPr>
            <a:endParaRPr lang="fr-FR" sz="3200" b="1" dirty="0">
              <a:solidFill>
                <a:srgbClr val="002060"/>
              </a:solidFill>
            </a:endParaRPr>
          </a:p>
          <a:p>
            <a:pPr marL="514350" indent="-514350">
              <a:buFont typeface="+mj-lt"/>
              <a:buAutoNum type="arabicPeriod"/>
            </a:pPr>
            <a:endParaRPr lang="fr-FR" sz="3200" b="1" dirty="0">
              <a:solidFill>
                <a:srgbClr val="002060"/>
              </a:solidFill>
            </a:endParaRPr>
          </a:p>
          <a:p>
            <a:pPr marL="457200" indent="-457200">
              <a:buFont typeface="+mj-lt"/>
              <a:buAutoNum type="arabicPeriod"/>
            </a:pPr>
            <a:endParaRPr lang="fr-MA" sz="2800" dirty="0"/>
          </a:p>
        </p:txBody>
      </p:sp>
      <p:sp>
        <p:nvSpPr>
          <p:cNvPr id="6" name="Slide Number Placeholder 5">
            <a:extLst>
              <a:ext uri="{FF2B5EF4-FFF2-40B4-BE49-F238E27FC236}">
                <a16:creationId xmlns:a16="http://schemas.microsoft.com/office/drawing/2014/main" id="{FCF62790-334F-0394-F4F7-F1C7ADB49DBD}"/>
              </a:ext>
            </a:extLst>
          </p:cNvPr>
          <p:cNvSpPr>
            <a:spLocks noGrp="1"/>
          </p:cNvSpPr>
          <p:nvPr>
            <p:ph type="sldNum" sz="quarter" idx="12"/>
          </p:nvPr>
        </p:nvSpPr>
        <p:spPr/>
        <p:txBody>
          <a:bodyPr/>
          <a:lstStyle/>
          <a:p>
            <a:fld id="{3A98EE3D-8CD1-4C3F-BD1C-C98C9596463C}" type="slidenum">
              <a:rPr lang="en-US" sz="2400" b="1" i="1" smtClean="0"/>
              <a:t>10</a:t>
            </a:fld>
            <a:endParaRPr lang="en-US" sz="2400" b="1" i="1" dirty="0"/>
          </a:p>
        </p:txBody>
      </p:sp>
      <p:pic>
        <p:nvPicPr>
          <p:cNvPr id="7" name="Espace réservé du contenu 3">
            <a:extLst>
              <a:ext uri="{FF2B5EF4-FFF2-40B4-BE49-F238E27FC236}">
                <a16:creationId xmlns:a16="http://schemas.microsoft.com/office/drawing/2014/main" id="{0453A24A-464C-6C15-2B83-2E14595E95CE}"/>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7122737" y="1224442"/>
            <a:ext cx="4779895" cy="4193644"/>
          </a:xfrm>
          <a:prstGeom prst="rect">
            <a:avLst/>
          </a:prstGeom>
          <a:ln>
            <a:noFill/>
          </a:ln>
          <a:effectLst>
            <a:softEdge rad="112500"/>
          </a:effectLst>
        </p:spPr>
      </p:pic>
      <p:sp>
        <p:nvSpPr>
          <p:cNvPr id="9" name="TextBox 8">
            <a:extLst>
              <a:ext uri="{FF2B5EF4-FFF2-40B4-BE49-F238E27FC236}">
                <a16:creationId xmlns:a16="http://schemas.microsoft.com/office/drawing/2014/main" id="{FD360867-E1E1-C9F8-43BB-3B2C83287615}"/>
              </a:ext>
            </a:extLst>
          </p:cNvPr>
          <p:cNvSpPr txBox="1"/>
          <p:nvPr/>
        </p:nvSpPr>
        <p:spPr>
          <a:xfrm>
            <a:off x="7671551" y="5418086"/>
            <a:ext cx="5006340" cy="830997"/>
          </a:xfrm>
          <a:prstGeom prst="rect">
            <a:avLst/>
          </a:prstGeom>
          <a:noFill/>
        </p:spPr>
        <p:txBody>
          <a:bodyPr wrap="square" rtlCol="0">
            <a:spAutoFit/>
          </a:bodyPr>
          <a:lstStyle/>
          <a:p>
            <a:r>
              <a:rPr lang="fr-FR" sz="2400" i="1" dirty="0">
                <a:solidFill>
                  <a:srgbClr val="002060"/>
                </a:solidFill>
              </a:rPr>
              <a:t>Figure8: différentes situations considérées par </a:t>
            </a:r>
            <a:r>
              <a:rPr lang="fr-FR" sz="2400" i="1" dirty="0" err="1">
                <a:solidFill>
                  <a:srgbClr val="002060"/>
                </a:solidFill>
              </a:rPr>
              <a:t>Moravec</a:t>
            </a:r>
            <a:r>
              <a:rPr lang="fr-FR" sz="2400" i="1" dirty="0">
                <a:solidFill>
                  <a:srgbClr val="002060"/>
                </a:solidFill>
                <a:effectLst>
                  <a:outerShdw blurRad="38100" dist="38100" dir="2700000" algn="tl">
                    <a:srgbClr val="000000">
                      <a:alpha val="43137"/>
                    </a:srgbClr>
                  </a:outerShdw>
                </a:effectLst>
              </a:rPr>
              <a:t> </a:t>
            </a:r>
            <a:endParaRPr lang="fr-FR" sz="2400" i="1" dirty="0">
              <a:solidFill>
                <a:srgbClr val="002060"/>
              </a:solidFill>
            </a:endParaRPr>
          </a:p>
        </p:txBody>
      </p:sp>
    </p:spTree>
    <p:extLst>
      <p:ext uri="{BB962C8B-B14F-4D97-AF65-F5344CB8AC3E}">
        <p14:creationId xmlns:p14="http://schemas.microsoft.com/office/powerpoint/2010/main" val="2374481758"/>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B2D7A8-1DE5-3338-D100-63AD94DE2B54}"/>
              </a:ext>
            </a:extLst>
          </p:cNvPr>
          <p:cNvSpPr txBox="1"/>
          <p:nvPr/>
        </p:nvSpPr>
        <p:spPr>
          <a:xfrm>
            <a:off x="1001859" y="1105786"/>
            <a:ext cx="10451805" cy="646331"/>
          </a:xfrm>
          <a:prstGeom prst="rect">
            <a:avLst/>
          </a:prstGeom>
          <a:noFill/>
        </p:spPr>
        <p:txBody>
          <a:bodyPr wrap="square" rtlCol="0">
            <a:spAutoFit/>
          </a:bodyPr>
          <a:lstStyle/>
          <a:p>
            <a:pPr algn="ctr"/>
            <a:r>
              <a:rPr lang="fr-FR" sz="3600" b="1" dirty="0">
                <a:effectLst>
                  <a:outerShdw blurRad="38100" dist="38100" dir="2700000" algn="tl">
                    <a:srgbClr val="000000">
                      <a:alpha val="43137"/>
                    </a:srgbClr>
                  </a:outerShdw>
                </a:effectLst>
              </a:rPr>
              <a:t>Détecteur de Harris</a:t>
            </a:r>
            <a:endParaRPr lang="fr-MA" sz="36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1C762260-AE96-4387-7D11-171ACBFA9E7C}"/>
              </a:ext>
            </a:extLst>
          </p:cNvPr>
          <p:cNvSpPr txBox="1"/>
          <p:nvPr/>
        </p:nvSpPr>
        <p:spPr>
          <a:xfrm>
            <a:off x="733647" y="3179135"/>
            <a:ext cx="10720017" cy="669222"/>
          </a:xfrm>
          <a:prstGeom prst="rect">
            <a:avLst/>
          </a:prstGeom>
          <a:noFill/>
        </p:spPr>
        <p:txBody>
          <a:bodyPr wrap="square" rtlCol="0">
            <a:spAutoFit/>
          </a:bodyPr>
          <a:lstStyle/>
          <a:p>
            <a:pPr algn="just">
              <a:lnSpc>
                <a:spcPct val="150000"/>
              </a:lnSpc>
              <a:buNone/>
            </a:pPr>
            <a:r>
              <a:rPr lang="fr-FR" sz="2800" b="1" i="1" dirty="0"/>
              <a:t> </a:t>
            </a:r>
            <a:endParaRPr lang="fr-FR" sz="2800" b="1" dirty="0"/>
          </a:p>
        </p:txBody>
      </p:sp>
      <p:sp>
        <p:nvSpPr>
          <p:cNvPr id="2" name="TextBox 1">
            <a:extLst>
              <a:ext uri="{FF2B5EF4-FFF2-40B4-BE49-F238E27FC236}">
                <a16:creationId xmlns:a16="http://schemas.microsoft.com/office/drawing/2014/main" id="{F17C0155-9C5C-2033-5DBF-CE6C78C04607}"/>
              </a:ext>
            </a:extLst>
          </p:cNvPr>
          <p:cNvSpPr txBox="1"/>
          <p:nvPr/>
        </p:nvSpPr>
        <p:spPr>
          <a:xfrm>
            <a:off x="642207" y="2301972"/>
            <a:ext cx="10720017" cy="1815882"/>
          </a:xfrm>
          <a:prstGeom prst="rect">
            <a:avLst/>
          </a:prstGeom>
          <a:noFill/>
        </p:spPr>
        <p:txBody>
          <a:bodyPr wrap="square" rtlCol="0">
            <a:spAutoFit/>
          </a:bodyPr>
          <a:lstStyle/>
          <a:p>
            <a:r>
              <a:rPr lang="fr-FR" sz="2800" b="1" dirty="0"/>
              <a:t>Le détecteur de HARRIS  </a:t>
            </a:r>
            <a:r>
              <a:rPr lang="fr-MA" sz="2800" b="1" dirty="0"/>
              <a:t>[Harris, 1988] </a:t>
            </a:r>
            <a:r>
              <a:rPr lang="fr-FR" sz="2800" b="1" dirty="0"/>
              <a:t>est un opérateur de détection de coins plus utilisé dans les algorithmes de vision par ordinateur, il intervient pour améliorer le détecteur proposé par </a:t>
            </a:r>
            <a:r>
              <a:rPr lang="fr-FR" sz="2800" b="1" dirty="0" err="1"/>
              <a:t>Moravec</a:t>
            </a:r>
            <a:r>
              <a:rPr lang="fr-FR" sz="2800" b="1" dirty="0"/>
              <a:t>.</a:t>
            </a:r>
          </a:p>
          <a:p>
            <a:endParaRPr lang="fr-MA" sz="2800" dirty="0"/>
          </a:p>
        </p:txBody>
      </p:sp>
      <p:sp>
        <p:nvSpPr>
          <p:cNvPr id="7" name="Slide Number Placeholder 6">
            <a:extLst>
              <a:ext uri="{FF2B5EF4-FFF2-40B4-BE49-F238E27FC236}">
                <a16:creationId xmlns:a16="http://schemas.microsoft.com/office/drawing/2014/main" id="{B329DD4D-A637-5CB5-CBDA-D80633EE13CA}"/>
              </a:ext>
            </a:extLst>
          </p:cNvPr>
          <p:cNvSpPr>
            <a:spLocks noGrp="1"/>
          </p:cNvSpPr>
          <p:nvPr>
            <p:ph type="sldNum" sz="quarter" idx="12"/>
          </p:nvPr>
        </p:nvSpPr>
        <p:spPr/>
        <p:txBody>
          <a:bodyPr/>
          <a:lstStyle/>
          <a:p>
            <a:fld id="{3A98EE3D-8CD1-4C3F-BD1C-C98C9596463C}" type="slidenum">
              <a:rPr lang="en-US" sz="2400" b="1" i="1" smtClean="0"/>
              <a:t>11</a:t>
            </a:fld>
            <a:endParaRPr lang="en-US" sz="2400" b="1" i="1" dirty="0"/>
          </a:p>
        </p:txBody>
      </p:sp>
    </p:spTree>
    <p:extLst>
      <p:ext uri="{BB962C8B-B14F-4D97-AF65-F5344CB8AC3E}">
        <p14:creationId xmlns:p14="http://schemas.microsoft.com/office/powerpoint/2010/main" val="20383760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DA8BC-DC16-B13C-6B50-7A2E2C9CCE77}"/>
              </a:ext>
            </a:extLst>
          </p:cNvPr>
          <p:cNvSpPr>
            <a:spLocks noGrp="1"/>
          </p:cNvSpPr>
          <p:nvPr>
            <p:ph type="sldNum" sz="quarter" idx="12"/>
          </p:nvPr>
        </p:nvSpPr>
        <p:spPr/>
        <p:txBody>
          <a:bodyPr/>
          <a:lstStyle/>
          <a:p>
            <a:fld id="{3A98EE3D-8CD1-4C3F-BD1C-C98C9596463C}" type="slidenum">
              <a:rPr lang="en-US" sz="2400" b="1" i="1" smtClean="0"/>
              <a:t>12</a:t>
            </a:fld>
            <a:endParaRPr lang="en-US" sz="2400" b="1" i="1" dirty="0"/>
          </a:p>
        </p:txBody>
      </p:sp>
      <p:sp>
        <p:nvSpPr>
          <p:cNvPr id="3" name="TextBox 2">
            <a:extLst>
              <a:ext uri="{FF2B5EF4-FFF2-40B4-BE49-F238E27FC236}">
                <a16:creationId xmlns:a16="http://schemas.microsoft.com/office/drawing/2014/main" id="{2F30F3E6-8513-7AAD-1379-063D1DE2883E}"/>
              </a:ext>
            </a:extLst>
          </p:cNvPr>
          <p:cNvSpPr txBox="1"/>
          <p:nvPr/>
        </p:nvSpPr>
        <p:spPr>
          <a:xfrm>
            <a:off x="1108745" y="0"/>
            <a:ext cx="9973339" cy="646331"/>
          </a:xfrm>
          <a:prstGeom prst="rect">
            <a:avLst/>
          </a:prstGeom>
          <a:noFill/>
        </p:spPr>
        <p:txBody>
          <a:bodyPr wrap="square" rtlCol="0">
            <a:spAutoFit/>
          </a:bodyPr>
          <a:lstStyle/>
          <a:p>
            <a:pPr algn="ctr"/>
            <a:r>
              <a:rPr lang="fr-FR" sz="3600" b="1" dirty="0">
                <a:effectLst>
                  <a:outerShdw blurRad="38100" dist="38100" dir="2700000" algn="tl">
                    <a:srgbClr val="000000">
                      <a:alpha val="43137"/>
                    </a:srgbClr>
                  </a:outerShdw>
                </a:effectLst>
              </a:rPr>
              <a:t>Les étapes de l’algorithme Harris </a:t>
            </a:r>
            <a:endParaRPr lang="fr-MA" sz="3600" b="1" dirty="0">
              <a:effectLst>
                <a:outerShdw blurRad="38100" dist="38100" dir="2700000" algn="tl">
                  <a:srgbClr val="000000">
                    <a:alpha val="43137"/>
                  </a:srgbClr>
                </a:outerShdw>
              </a:effectLst>
            </a:endParaRPr>
          </a:p>
        </p:txBody>
      </p:sp>
      <p:sp>
        <p:nvSpPr>
          <p:cNvPr id="4" name="AutoShape 7">
            <a:extLst>
              <a:ext uri="{FF2B5EF4-FFF2-40B4-BE49-F238E27FC236}">
                <a16:creationId xmlns:a16="http://schemas.microsoft.com/office/drawing/2014/main" id="{A8C04252-9913-1C7E-2B7B-C1FF27388056}"/>
              </a:ext>
            </a:extLst>
          </p:cNvPr>
          <p:cNvSpPr>
            <a:spLocks noChangeArrowheads="1"/>
          </p:cNvSpPr>
          <p:nvPr/>
        </p:nvSpPr>
        <p:spPr bwMode="auto">
          <a:xfrm>
            <a:off x="1854374" y="1851608"/>
            <a:ext cx="2891672" cy="950494"/>
          </a:xfrm>
          <a:prstGeom prst="downArrowCallout">
            <a:avLst>
              <a:gd name="adj1" fmla="val 94456"/>
              <a:gd name="adj2" fmla="val 70331"/>
              <a:gd name="adj3" fmla="val 21407"/>
              <a:gd name="adj4" fmla="val 66667"/>
            </a:avLst>
          </a:prstGeom>
          <a:solidFill>
            <a:srgbClr val="FFFFFF"/>
          </a:solidFill>
          <a:ln w="63500" cmpd="thickThin">
            <a:solidFill>
              <a:srgbClr val="A5A5A5"/>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000" b="1" i="1"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Calcul les dérivées premières</a:t>
            </a:r>
            <a:endParaRPr kumimoji="0" lang="fr-FR" altLang="fr-FR" sz="2800" b="1" i="0" u="none" strike="noStrike" cap="none" normalizeH="0" baseline="0" dirty="0">
              <a:ln>
                <a:noFill/>
              </a:ln>
              <a:solidFill>
                <a:schemeClr val="tx1"/>
              </a:solidFill>
              <a:effectLst/>
            </a:endParaRPr>
          </a:p>
        </p:txBody>
      </p:sp>
      <p:sp>
        <p:nvSpPr>
          <p:cNvPr id="5" name="AutoShape 1">
            <a:extLst>
              <a:ext uri="{FF2B5EF4-FFF2-40B4-BE49-F238E27FC236}">
                <a16:creationId xmlns:a16="http://schemas.microsoft.com/office/drawing/2014/main" id="{033B73C9-C031-5DB6-84B5-1E754F8E8515}"/>
              </a:ext>
            </a:extLst>
          </p:cNvPr>
          <p:cNvSpPr>
            <a:spLocks noChangeArrowheads="1"/>
          </p:cNvSpPr>
          <p:nvPr/>
        </p:nvSpPr>
        <p:spPr bwMode="auto">
          <a:xfrm>
            <a:off x="1918037" y="2921692"/>
            <a:ext cx="2828009" cy="983010"/>
          </a:xfrm>
          <a:prstGeom prst="downArrowCallout">
            <a:avLst>
              <a:gd name="adj1" fmla="val 72509"/>
              <a:gd name="adj2" fmla="val 72509"/>
              <a:gd name="adj3" fmla="val 16667"/>
              <a:gd name="adj4" fmla="val 66667"/>
            </a:avLst>
          </a:prstGeom>
          <a:solidFill>
            <a:srgbClr val="FFFFFF"/>
          </a:solidFill>
          <a:ln w="63500" cmpd="thickThin">
            <a:solidFill>
              <a:srgbClr val="A5A5A5"/>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000" b="1" i="1"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Calcul des matrices d’autocorrélation</a:t>
            </a:r>
            <a:endParaRPr kumimoji="0" lang="fr-FR" altLang="fr-FR" sz="2800" b="1" i="0" u="none" strike="noStrike" cap="none" normalizeH="0" baseline="0" dirty="0">
              <a:ln>
                <a:noFill/>
              </a:ln>
              <a:solidFill>
                <a:schemeClr val="tx1"/>
              </a:solidFill>
              <a:effectLst/>
            </a:endParaRPr>
          </a:p>
        </p:txBody>
      </p:sp>
      <p:sp>
        <p:nvSpPr>
          <p:cNvPr id="6" name="AutoShape 6">
            <a:extLst>
              <a:ext uri="{FF2B5EF4-FFF2-40B4-BE49-F238E27FC236}">
                <a16:creationId xmlns:a16="http://schemas.microsoft.com/office/drawing/2014/main" id="{B47DF6A0-1D72-5282-604E-2E1AEB165350}"/>
              </a:ext>
            </a:extLst>
          </p:cNvPr>
          <p:cNvSpPr>
            <a:spLocks noChangeArrowheads="1"/>
          </p:cNvSpPr>
          <p:nvPr/>
        </p:nvSpPr>
        <p:spPr bwMode="auto">
          <a:xfrm>
            <a:off x="1525596" y="4067524"/>
            <a:ext cx="3661219" cy="892174"/>
          </a:xfrm>
          <a:prstGeom prst="downArrowCallout">
            <a:avLst>
              <a:gd name="adj1" fmla="val 107520"/>
              <a:gd name="adj2" fmla="val 107520"/>
              <a:gd name="adj3" fmla="val 16667"/>
              <a:gd name="adj4" fmla="val 66667"/>
            </a:avLst>
          </a:prstGeom>
          <a:solidFill>
            <a:srgbClr val="FFFFFF"/>
          </a:solidFill>
          <a:ln w="63500" cmpd="thickThin">
            <a:solidFill>
              <a:srgbClr val="A5A5A5"/>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000" b="1" i="1"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Calcul de la réponse</a:t>
            </a:r>
            <a:endParaRPr kumimoji="0" lang="fr-FR" altLang="fr-FR" sz="2800" b="1" i="0" u="none" strike="noStrike" cap="none" normalizeH="0" baseline="0" dirty="0">
              <a:ln>
                <a:noFill/>
              </a:ln>
              <a:solidFill>
                <a:schemeClr val="tx1"/>
              </a:solidFill>
              <a:effectLst/>
            </a:endParaRPr>
          </a:p>
        </p:txBody>
      </p:sp>
      <p:sp>
        <p:nvSpPr>
          <p:cNvPr id="7" name="Rectangle 5">
            <a:extLst>
              <a:ext uri="{FF2B5EF4-FFF2-40B4-BE49-F238E27FC236}">
                <a16:creationId xmlns:a16="http://schemas.microsoft.com/office/drawing/2014/main" id="{9E2065B1-8046-E6D5-200D-B69AB15AAC61}"/>
              </a:ext>
            </a:extLst>
          </p:cNvPr>
          <p:cNvSpPr>
            <a:spLocks noChangeArrowheads="1"/>
          </p:cNvSpPr>
          <p:nvPr/>
        </p:nvSpPr>
        <p:spPr bwMode="auto">
          <a:xfrm>
            <a:off x="521359" y="5079288"/>
            <a:ext cx="5991749" cy="1540738"/>
          </a:xfrm>
          <a:prstGeom prst="rect">
            <a:avLst/>
          </a:prstGeom>
          <a:solidFill>
            <a:srgbClr val="FFFFFF"/>
          </a:solidFill>
          <a:ln w="63500" cmpd="thickThin">
            <a:solidFill>
              <a:srgbClr val="A5A5A5"/>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400" b="1" i="1"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Extraction des points d’intérêt </a:t>
            </a:r>
            <a:endParaRPr kumimoji="0" lang="fr-FR" altLang="fr-FR"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endParaRPr>
          </a:p>
        </p:txBody>
      </p:sp>
      <p:sp>
        <p:nvSpPr>
          <p:cNvPr id="8" name="AutoShape 4">
            <a:extLst>
              <a:ext uri="{FF2B5EF4-FFF2-40B4-BE49-F238E27FC236}">
                <a16:creationId xmlns:a16="http://schemas.microsoft.com/office/drawing/2014/main" id="{CB7FA71B-1224-F564-0704-4E8BC07014C9}"/>
              </a:ext>
            </a:extLst>
          </p:cNvPr>
          <p:cNvSpPr>
            <a:spLocks noChangeArrowheads="1"/>
          </p:cNvSpPr>
          <p:nvPr/>
        </p:nvSpPr>
        <p:spPr bwMode="auto">
          <a:xfrm>
            <a:off x="756152" y="5775235"/>
            <a:ext cx="2413000" cy="492125"/>
          </a:xfrm>
          <a:prstGeom prst="flowChartTerminator">
            <a:avLst/>
          </a:prstGeom>
          <a:ln>
            <a:headEnd/>
            <a:tailEnd/>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400" b="1" i="1"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Suppression des non-maxima</a:t>
            </a:r>
            <a:endParaRPr kumimoji="0" lang="fr-FR" altLang="fr-FR" sz="2000" b="1" i="0" u="none" strike="noStrike" cap="none" normalizeH="0" baseline="0" dirty="0">
              <a:ln>
                <a:noFill/>
              </a:ln>
              <a:solidFill>
                <a:schemeClr val="tx1"/>
              </a:solidFill>
              <a:effectLst/>
            </a:endParaRPr>
          </a:p>
        </p:txBody>
      </p:sp>
      <p:sp>
        <p:nvSpPr>
          <p:cNvPr id="9" name="AutoShape 3">
            <a:extLst>
              <a:ext uri="{FF2B5EF4-FFF2-40B4-BE49-F238E27FC236}">
                <a16:creationId xmlns:a16="http://schemas.microsoft.com/office/drawing/2014/main" id="{74B865A1-3624-F086-82C7-402AE1D4F1B8}"/>
              </a:ext>
            </a:extLst>
          </p:cNvPr>
          <p:cNvSpPr>
            <a:spLocks noChangeShapeType="1"/>
          </p:cNvSpPr>
          <p:nvPr/>
        </p:nvSpPr>
        <p:spPr bwMode="auto">
          <a:xfrm>
            <a:off x="3390276" y="6021298"/>
            <a:ext cx="3063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MA"/>
          </a:p>
        </p:txBody>
      </p:sp>
      <p:sp>
        <p:nvSpPr>
          <p:cNvPr id="10" name="AutoShape 2">
            <a:extLst>
              <a:ext uri="{FF2B5EF4-FFF2-40B4-BE49-F238E27FC236}">
                <a16:creationId xmlns:a16="http://schemas.microsoft.com/office/drawing/2014/main" id="{E86AD15C-7673-3BC2-A667-9FCCE56D7661}"/>
              </a:ext>
            </a:extLst>
          </p:cNvPr>
          <p:cNvSpPr>
            <a:spLocks noChangeArrowheads="1"/>
          </p:cNvSpPr>
          <p:nvPr/>
        </p:nvSpPr>
        <p:spPr bwMode="auto">
          <a:xfrm>
            <a:off x="3880923" y="5732544"/>
            <a:ext cx="2447925" cy="515937"/>
          </a:xfrm>
          <a:prstGeom prst="flowChartTerminator">
            <a:avLst/>
          </a:prstGeom>
          <a:ln>
            <a:headEnd/>
            <a:tailEnd/>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400" b="1" i="1"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Sélection des points d’intérêt </a:t>
            </a:r>
            <a:endParaRPr kumimoji="0" lang="fr-FR" altLang="fr-FR" sz="2000" b="1" i="0" u="none" strike="noStrike" cap="none" normalizeH="0" baseline="0" dirty="0">
              <a:ln>
                <a:noFill/>
              </a:ln>
              <a:solidFill>
                <a:schemeClr val="tx1"/>
              </a:solidFill>
              <a:effectLst/>
            </a:endParaRPr>
          </a:p>
        </p:txBody>
      </p:sp>
      <p:sp>
        <p:nvSpPr>
          <p:cNvPr id="11" name="Rectangle 8">
            <a:extLst>
              <a:ext uri="{FF2B5EF4-FFF2-40B4-BE49-F238E27FC236}">
                <a16:creationId xmlns:a16="http://schemas.microsoft.com/office/drawing/2014/main" id="{CDA95ACB-133C-093D-48E0-A2D1F5A35DD2}"/>
              </a:ext>
            </a:extLst>
          </p:cNvPr>
          <p:cNvSpPr>
            <a:spLocks noChangeArrowheads="1"/>
          </p:cNvSpPr>
          <p:nvPr/>
        </p:nvSpPr>
        <p:spPr bwMode="auto">
          <a:xfrm>
            <a:off x="414670" y="1805281"/>
            <a:ext cx="1245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MA"/>
          </a:p>
        </p:txBody>
      </p:sp>
      <p:sp>
        <p:nvSpPr>
          <p:cNvPr id="14" name="Arrow: Right 13">
            <a:extLst>
              <a:ext uri="{FF2B5EF4-FFF2-40B4-BE49-F238E27FC236}">
                <a16:creationId xmlns:a16="http://schemas.microsoft.com/office/drawing/2014/main" id="{A94993ED-C2C0-5201-9F7B-5C3F8ACC2B9E}"/>
              </a:ext>
            </a:extLst>
          </p:cNvPr>
          <p:cNvSpPr/>
          <p:nvPr/>
        </p:nvSpPr>
        <p:spPr>
          <a:xfrm>
            <a:off x="5454816" y="4222833"/>
            <a:ext cx="563526" cy="2817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MA"/>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239E12-827A-CAAC-D292-B620A5ED969E}"/>
                  </a:ext>
                </a:extLst>
              </p:cNvPr>
              <p:cNvSpPr txBox="1"/>
              <p:nvPr/>
            </p:nvSpPr>
            <p:spPr>
              <a:xfrm>
                <a:off x="6095414" y="3808795"/>
                <a:ext cx="6432696" cy="1022652"/>
              </a:xfrm>
              <a:prstGeom prst="rect">
                <a:avLst/>
              </a:prstGeom>
              <a:noFill/>
            </p:spPr>
            <p:txBody>
              <a:bodyPr wrap="square">
                <a:spAutoFit/>
              </a:bodyPr>
              <a:lstStyle/>
              <a:p>
                <a:pPr>
                  <a:buNone/>
                </a:pPr>
                <a:r>
                  <a:rPr lang="fr-FR" dirty="0">
                    <a:solidFill>
                      <a:srgbClr val="002060"/>
                    </a:solidFill>
                  </a:rPr>
                  <a:t> </a:t>
                </a:r>
                <a:r>
                  <a:rPr lang="fr-FR" sz="2000" b="1" dirty="0">
                    <a:solidFill>
                      <a:srgbClr val="002060"/>
                    </a:solidFill>
                  </a:rPr>
                  <a:t>Calcul de l’opérateur R pour chaque pixel </a:t>
                </a:r>
              </a:p>
              <a:p>
                <a:pPr marL="0" indent="0">
                  <a:buNone/>
                </a:pPr>
                <a:r>
                  <a:rPr lang="fr-FR" sz="2000" b="1" dirty="0">
                    <a:solidFill>
                      <a:srgbClr val="002060"/>
                    </a:solidFill>
                  </a:rPr>
                  <a:t> </a:t>
                </a:r>
                <a14:m>
                  <m:oMath xmlns:m="http://schemas.openxmlformats.org/officeDocument/2006/math">
                    <m:r>
                      <a:rPr lang="fr-FR" sz="2000" b="1" i="0">
                        <a:solidFill>
                          <a:srgbClr val="002060"/>
                        </a:solidFill>
                        <a:latin typeface="Cambria Math" panose="02040503050406030204" pitchFamily="18" charset="0"/>
                      </a:rPr>
                      <m:t>𝐑</m:t>
                    </m:r>
                    <m:r>
                      <a:rPr lang="fr-FR" sz="2000" b="1" i="0">
                        <a:solidFill>
                          <a:srgbClr val="002060"/>
                        </a:solidFill>
                        <a:latin typeface="Cambria Math" panose="02040503050406030204" pitchFamily="18" charset="0"/>
                      </a:rPr>
                      <m:t>=</m:t>
                    </m:r>
                    <m:r>
                      <a:rPr lang="fr-FR" sz="2000" b="1" i="0">
                        <a:solidFill>
                          <a:srgbClr val="002060"/>
                        </a:solidFill>
                        <a:latin typeface="Cambria Math" panose="02040503050406030204" pitchFamily="18" charset="0"/>
                      </a:rPr>
                      <m:t>𝐝𝐞𝐭</m:t>
                    </m:r>
                    <m:d>
                      <m:dPr>
                        <m:ctrlPr>
                          <a:rPr lang="fr-FR" sz="2000" b="1" i="1">
                            <a:solidFill>
                              <a:srgbClr val="002060"/>
                            </a:solidFill>
                            <a:latin typeface="Cambria Math" panose="02040503050406030204" pitchFamily="18" charset="0"/>
                          </a:rPr>
                        </m:ctrlPr>
                      </m:dPr>
                      <m:e>
                        <m:r>
                          <a:rPr lang="fr-FR" sz="2000" b="1" i="0">
                            <a:solidFill>
                              <a:srgbClr val="002060"/>
                            </a:solidFill>
                            <a:latin typeface="Cambria Math" panose="02040503050406030204" pitchFamily="18" charset="0"/>
                          </a:rPr>
                          <m:t>𝐌</m:t>
                        </m:r>
                      </m:e>
                    </m:d>
                    <m:r>
                      <a:rPr lang="fr-FR" sz="2000" b="1" i="0">
                        <a:solidFill>
                          <a:srgbClr val="002060"/>
                        </a:solidFill>
                        <a:latin typeface="Cambria Math" panose="02040503050406030204" pitchFamily="18" charset="0"/>
                      </a:rPr>
                      <m:t>−</m:t>
                    </m:r>
                    <m:r>
                      <a:rPr lang="fr-FR" sz="2000" b="1" i="0">
                        <a:solidFill>
                          <a:srgbClr val="002060"/>
                        </a:solidFill>
                        <a:latin typeface="Cambria Math" panose="02040503050406030204" pitchFamily="18" charset="0"/>
                      </a:rPr>
                      <m:t>𝐤</m:t>
                    </m:r>
                    <m:r>
                      <a:rPr lang="fr-FR" sz="2000" b="1" i="0">
                        <a:solidFill>
                          <a:srgbClr val="002060"/>
                        </a:solidFill>
                        <a:latin typeface="Cambria Math" panose="02040503050406030204" pitchFamily="18" charset="0"/>
                      </a:rPr>
                      <m:t>.</m:t>
                    </m:r>
                    <m:sSup>
                      <m:sSupPr>
                        <m:ctrlPr>
                          <a:rPr lang="fr-FR" sz="2000" b="1" i="1">
                            <a:solidFill>
                              <a:srgbClr val="002060"/>
                            </a:solidFill>
                            <a:latin typeface="Cambria Math" panose="02040503050406030204" pitchFamily="18" charset="0"/>
                          </a:rPr>
                        </m:ctrlPr>
                      </m:sSupPr>
                      <m:e>
                        <m:r>
                          <a:rPr lang="fr-FR" sz="2000" b="1" i="0">
                            <a:solidFill>
                              <a:srgbClr val="002060"/>
                            </a:solidFill>
                            <a:latin typeface="Cambria Math" panose="02040503050406030204" pitchFamily="18" charset="0"/>
                          </a:rPr>
                          <m:t>𝐭𝐫𝐚𝐜𝐞</m:t>
                        </m:r>
                        <m:d>
                          <m:dPr>
                            <m:ctrlPr>
                              <a:rPr lang="fr-FR" sz="2000" b="1" i="1">
                                <a:solidFill>
                                  <a:srgbClr val="002060"/>
                                </a:solidFill>
                                <a:latin typeface="Cambria Math" panose="02040503050406030204" pitchFamily="18" charset="0"/>
                              </a:rPr>
                            </m:ctrlPr>
                          </m:dPr>
                          <m:e>
                            <m:r>
                              <a:rPr lang="fr-FR" sz="2000" b="1" i="0">
                                <a:solidFill>
                                  <a:srgbClr val="002060"/>
                                </a:solidFill>
                                <a:latin typeface="Cambria Math" panose="02040503050406030204" pitchFamily="18" charset="0"/>
                              </a:rPr>
                              <m:t>𝐌</m:t>
                            </m:r>
                          </m:e>
                        </m:d>
                      </m:e>
                      <m:sup>
                        <m:r>
                          <a:rPr lang="fr-FR" sz="2000" b="1" i="0">
                            <a:solidFill>
                              <a:srgbClr val="002060"/>
                            </a:solidFill>
                            <a:latin typeface="Cambria Math" panose="02040503050406030204" pitchFamily="18" charset="0"/>
                          </a:rPr>
                          <m:t>𝟐</m:t>
                        </m:r>
                      </m:sup>
                    </m:sSup>
                  </m:oMath>
                </a14:m>
                <a:endParaRPr lang="fr-FR" sz="2000" b="1" dirty="0">
                  <a:solidFill>
                    <a:srgbClr val="002060"/>
                  </a:solidFill>
                </a:endParaRPr>
              </a:p>
              <a:p>
                <a:pPr>
                  <a:buNone/>
                </a:pPr>
                <a:r>
                  <a:rPr lang="fr-FR" sz="2000" b="1" dirty="0">
                    <a:solidFill>
                      <a:srgbClr val="002060"/>
                    </a:solidFill>
                  </a:rPr>
                  <a:t> K : une valeur empirique définie par Harris à 0.04</a:t>
                </a:r>
              </a:p>
            </p:txBody>
          </p:sp>
        </mc:Choice>
        <mc:Fallback xmlns="">
          <p:sp>
            <p:nvSpPr>
              <p:cNvPr id="15" name="TextBox 14">
                <a:extLst>
                  <a:ext uri="{FF2B5EF4-FFF2-40B4-BE49-F238E27FC236}">
                    <a16:creationId xmlns:a16="http://schemas.microsoft.com/office/drawing/2014/main" id="{43239E12-827A-CAAC-D292-B620A5ED969E}"/>
                  </a:ext>
                </a:extLst>
              </p:cNvPr>
              <p:cNvSpPr txBox="1">
                <a:spLocks noRot="1" noChangeAspect="1" noMove="1" noResize="1" noEditPoints="1" noAdjustHandles="1" noChangeArrowheads="1" noChangeShapeType="1" noTextEdit="1"/>
              </p:cNvSpPr>
              <p:nvPr/>
            </p:nvSpPr>
            <p:spPr>
              <a:xfrm>
                <a:off x="6095414" y="3808795"/>
                <a:ext cx="6432696" cy="1022652"/>
              </a:xfrm>
              <a:prstGeom prst="rect">
                <a:avLst/>
              </a:prstGeom>
              <a:blipFill>
                <a:blip r:embed="rId3"/>
                <a:stretch>
                  <a:fillRect t="-3571" b="-9524"/>
                </a:stretch>
              </a:blipFill>
            </p:spPr>
            <p:txBody>
              <a:bodyPr/>
              <a:lstStyle/>
              <a:p>
                <a:r>
                  <a:rPr lang="fr-MA">
                    <a:noFill/>
                  </a:rPr>
                  <a:t> </a:t>
                </a:r>
              </a:p>
            </p:txBody>
          </p:sp>
        </mc:Fallback>
      </mc:AlternateContent>
      <p:sp>
        <p:nvSpPr>
          <p:cNvPr id="17" name="Arrow: Right 16">
            <a:extLst>
              <a:ext uri="{FF2B5EF4-FFF2-40B4-BE49-F238E27FC236}">
                <a16:creationId xmlns:a16="http://schemas.microsoft.com/office/drawing/2014/main" id="{DA648EE8-A64B-71ED-96FB-9A5AF793470A}"/>
              </a:ext>
            </a:extLst>
          </p:cNvPr>
          <p:cNvSpPr/>
          <p:nvPr/>
        </p:nvSpPr>
        <p:spPr>
          <a:xfrm>
            <a:off x="6773549" y="5708801"/>
            <a:ext cx="563526" cy="2817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MA"/>
          </a:p>
        </p:txBody>
      </p:sp>
      <p:sp>
        <p:nvSpPr>
          <p:cNvPr id="18" name="TextBox 17">
            <a:extLst>
              <a:ext uri="{FF2B5EF4-FFF2-40B4-BE49-F238E27FC236}">
                <a16:creationId xmlns:a16="http://schemas.microsoft.com/office/drawing/2014/main" id="{98DABAC2-95F6-794A-33D0-EE1768B7F655}"/>
              </a:ext>
            </a:extLst>
          </p:cNvPr>
          <p:cNvSpPr txBox="1"/>
          <p:nvPr/>
        </p:nvSpPr>
        <p:spPr>
          <a:xfrm>
            <a:off x="7435177" y="5125562"/>
            <a:ext cx="5237733" cy="1323439"/>
          </a:xfrm>
          <a:prstGeom prst="rect">
            <a:avLst/>
          </a:prstGeom>
          <a:noFill/>
        </p:spPr>
        <p:txBody>
          <a:bodyPr wrap="square">
            <a:spAutoFit/>
          </a:bodyPr>
          <a:lstStyle/>
          <a:p>
            <a:r>
              <a:rPr lang="fr-FR" sz="2000" b="1" dirty="0">
                <a:solidFill>
                  <a:srgbClr val="002060"/>
                </a:solidFill>
              </a:rPr>
              <a:t>Seuillage de R </a:t>
            </a:r>
          </a:p>
          <a:p>
            <a:pPr marL="342900" indent="-342900">
              <a:buFont typeface="Wingdings" panose="05000000000000000000" pitchFamily="2" charset="2"/>
              <a:buChar char="Ø"/>
            </a:pPr>
            <a:r>
              <a:rPr lang="fr-FR" sz="2000" b="1" dirty="0">
                <a:solidFill>
                  <a:srgbClr val="002060"/>
                </a:solidFill>
              </a:rPr>
              <a:t> On choisit une seille S</a:t>
            </a:r>
          </a:p>
          <a:p>
            <a:pPr marL="342900" indent="-342900">
              <a:buFont typeface="Wingdings" panose="05000000000000000000" pitchFamily="2" charset="2"/>
              <a:buChar char="Ø"/>
            </a:pPr>
            <a:r>
              <a:rPr lang="fr-FR" sz="2000" b="1" dirty="0">
                <a:solidFill>
                  <a:srgbClr val="002060"/>
                </a:solidFill>
              </a:rPr>
              <a:t> On sélection toutes les pixels qu’ils y en a R&gt;S</a:t>
            </a:r>
            <a:endParaRPr lang="fr-FR" sz="2000" dirty="0">
              <a:solidFill>
                <a:srgbClr val="002060"/>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33D9FD-6160-91EE-47FA-902B64A0C62A}"/>
                  </a:ext>
                </a:extLst>
              </p:cNvPr>
              <p:cNvSpPr txBox="1"/>
              <p:nvPr/>
            </p:nvSpPr>
            <p:spPr>
              <a:xfrm>
                <a:off x="5279514" y="2804289"/>
                <a:ext cx="6350124" cy="10045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MA" sz="1600" b="1" i="0" smtClean="0">
                          <a:solidFill>
                            <a:srgbClr val="002060"/>
                          </a:solidFill>
                          <a:latin typeface="Cambria Math" panose="02040503050406030204" pitchFamily="18" charset="0"/>
                        </a:rPr>
                        <m:t>𝐌</m:t>
                      </m:r>
                      <m:d>
                        <m:dPr>
                          <m:ctrlPr>
                            <a:rPr lang="fr-MA" sz="1600" b="1" i="1">
                              <a:solidFill>
                                <a:srgbClr val="002060"/>
                              </a:solidFill>
                              <a:latin typeface="Cambria Math" panose="02040503050406030204" pitchFamily="18" charset="0"/>
                            </a:rPr>
                          </m:ctrlPr>
                        </m:dPr>
                        <m:e>
                          <m:r>
                            <a:rPr lang="fr-MA" sz="1600" b="1" i="0">
                              <a:solidFill>
                                <a:srgbClr val="002060"/>
                              </a:solidFill>
                              <a:latin typeface="Cambria Math" panose="02040503050406030204" pitchFamily="18" charset="0"/>
                            </a:rPr>
                            <m:t>𝐱</m:t>
                          </m:r>
                          <m:r>
                            <a:rPr lang="fr-MA" sz="1600" b="1" i="0">
                              <a:solidFill>
                                <a:srgbClr val="002060"/>
                              </a:solidFill>
                              <a:latin typeface="Cambria Math" panose="02040503050406030204" pitchFamily="18" charset="0"/>
                            </a:rPr>
                            <m:t>,</m:t>
                          </m:r>
                          <m:r>
                            <a:rPr lang="fr-MA" sz="1600" b="1" i="0">
                              <a:solidFill>
                                <a:srgbClr val="002060"/>
                              </a:solidFill>
                              <a:latin typeface="Cambria Math" panose="02040503050406030204" pitchFamily="18" charset="0"/>
                            </a:rPr>
                            <m:t>𝐲</m:t>
                          </m:r>
                        </m:e>
                      </m:d>
                      <m:r>
                        <a:rPr lang="fr-MA" sz="1600" b="1" i="0">
                          <a:solidFill>
                            <a:srgbClr val="002060"/>
                          </a:solidFill>
                          <a:latin typeface="Cambria Math" panose="02040503050406030204" pitchFamily="18" charset="0"/>
                        </a:rPr>
                        <m:t>=</m:t>
                      </m:r>
                      <m:nary>
                        <m:naryPr>
                          <m:chr m:val="∑"/>
                          <m:limLoc m:val="undOvr"/>
                          <m:supHide m:val="on"/>
                          <m:ctrlPr>
                            <a:rPr lang="fr-MA" sz="1600" b="1" i="1">
                              <a:solidFill>
                                <a:srgbClr val="002060"/>
                              </a:solidFill>
                              <a:latin typeface="Cambria Math" panose="02040503050406030204" pitchFamily="18" charset="0"/>
                            </a:rPr>
                          </m:ctrlPr>
                        </m:naryPr>
                        <m:sub>
                          <m:d>
                            <m:dPr>
                              <m:ctrlPr>
                                <a:rPr lang="fr-MA" sz="1600" b="1" i="1">
                                  <a:solidFill>
                                    <a:srgbClr val="002060"/>
                                  </a:solidFill>
                                  <a:latin typeface="Cambria Math" panose="02040503050406030204" pitchFamily="18" charset="0"/>
                                </a:rPr>
                              </m:ctrlPr>
                            </m:dPr>
                            <m:e>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𝐱</m:t>
                                  </m:r>
                                </m:e>
                                <m:sub>
                                  <m:r>
                                    <a:rPr lang="fr-FR" sz="1600" b="1" i="0">
                                      <a:solidFill>
                                        <a:srgbClr val="002060"/>
                                      </a:solidFill>
                                      <a:latin typeface="Cambria Math" panose="02040503050406030204" pitchFamily="18" charset="0"/>
                                    </a:rPr>
                                    <m:t>𝐤</m:t>
                                  </m:r>
                                </m:sub>
                              </m:sSub>
                              <m:r>
                                <a:rPr lang="fr-FR" sz="1600" b="1" i="0">
                                  <a:solidFill>
                                    <a:srgbClr val="002060"/>
                                  </a:solidFill>
                                  <a:latin typeface="Cambria Math" panose="02040503050406030204" pitchFamily="18" charset="0"/>
                                </a:rPr>
                                <m:t>, </m:t>
                              </m:r>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𝐲</m:t>
                                  </m:r>
                                </m:e>
                                <m:sub>
                                  <m:r>
                                    <a:rPr lang="fr-FR" sz="1600" b="1" i="0">
                                      <a:solidFill>
                                        <a:srgbClr val="002060"/>
                                      </a:solidFill>
                                      <a:latin typeface="Cambria Math" panose="02040503050406030204" pitchFamily="18" charset="0"/>
                                    </a:rPr>
                                    <m:t>𝐤</m:t>
                                  </m:r>
                                  <m:r>
                                    <a:rPr lang="fr-FR" sz="1600" b="1" i="0">
                                      <a:solidFill>
                                        <a:srgbClr val="002060"/>
                                      </a:solidFill>
                                      <a:latin typeface="Cambria Math" panose="02040503050406030204" pitchFamily="18" charset="0"/>
                                    </a:rPr>
                                    <m:t> </m:t>
                                  </m:r>
                                </m:sub>
                              </m:sSub>
                            </m:e>
                          </m:d>
                          <m:r>
                            <a:rPr lang="fr-FR" sz="1600" b="1" i="0">
                              <a:solidFill>
                                <a:srgbClr val="002060"/>
                              </a:solidFill>
                              <a:latin typeface="Cambria Math" panose="02040503050406030204" pitchFamily="18" charset="0"/>
                            </a:rPr>
                            <m:t>∊</m:t>
                          </m:r>
                          <m:r>
                            <a:rPr lang="fr-FR" sz="1600" b="1" i="0">
                              <a:solidFill>
                                <a:srgbClr val="002060"/>
                              </a:solidFill>
                              <a:latin typeface="Cambria Math" panose="02040503050406030204" pitchFamily="18" charset="0"/>
                            </a:rPr>
                            <m:t>𝐖</m:t>
                          </m:r>
                        </m:sub>
                        <m:sup/>
                        <m:e>
                          <m:r>
                            <a:rPr lang="fr-MA" sz="1600" b="1" i="0">
                              <a:solidFill>
                                <a:srgbClr val="002060"/>
                              </a:solidFill>
                              <a:latin typeface="Cambria Math" panose="02040503050406030204" pitchFamily="18" charset="0"/>
                            </a:rPr>
                            <m:t> </m:t>
                          </m:r>
                        </m:e>
                      </m:nary>
                      <m:d>
                        <m:dPr>
                          <m:ctrlPr>
                            <a:rPr lang="fr-MA" sz="1600" b="1" i="1">
                              <a:solidFill>
                                <a:srgbClr val="002060"/>
                              </a:solidFill>
                              <a:latin typeface="Cambria Math" panose="02040503050406030204" pitchFamily="18" charset="0"/>
                            </a:rPr>
                          </m:ctrlPr>
                        </m:dPr>
                        <m:e>
                          <m:m>
                            <m:mPr>
                              <m:mcs>
                                <m:mc>
                                  <m:mcPr>
                                    <m:count m:val="2"/>
                                    <m:mcJc m:val="center"/>
                                  </m:mcPr>
                                </m:mc>
                              </m:mcs>
                              <m:ctrlPr>
                                <a:rPr lang="fr-MA" sz="1600" b="1" i="1">
                                  <a:solidFill>
                                    <a:srgbClr val="002060"/>
                                  </a:solidFill>
                                  <a:latin typeface="Cambria Math" panose="02040503050406030204" pitchFamily="18" charset="0"/>
                                </a:rPr>
                              </m:ctrlPr>
                            </m:mPr>
                            <m:mr>
                              <m:e>
                                <m:r>
                                  <a:rPr lang="fr-FR" sz="1600" b="1" i="0">
                                    <a:solidFill>
                                      <a:srgbClr val="002060"/>
                                    </a:solidFill>
                                    <a:latin typeface="Cambria Math" panose="02040503050406030204" pitchFamily="18" charset="0"/>
                                  </a:rPr>
                                  <m:t>⟮</m:t>
                                </m:r>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 </m:t>
                                    </m:r>
                                    <m:r>
                                      <a:rPr lang="fr-FR" sz="1600" b="1" i="0">
                                        <a:solidFill>
                                          <a:srgbClr val="002060"/>
                                        </a:solidFill>
                                        <a:latin typeface="Cambria Math" panose="02040503050406030204" pitchFamily="18" charset="0"/>
                                      </a:rPr>
                                      <m:t>𝐈</m:t>
                                    </m:r>
                                  </m:e>
                                  <m:sub>
                                    <m:r>
                                      <a:rPr lang="fr-FR" sz="1600" b="1" i="0">
                                        <a:solidFill>
                                          <a:srgbClr val="002060"/>
                                        </a:solidFill>
                                        <a:latin typeface="Cambria Math" panose="02040503050406030204" pitchFamily="18" charset="0"/>
                                      </a:rPr>
                                      <m:t>𝐱</m:t>
                                    </m:r>
                                  </m:sub>
                                </m:sSub>
                                <m:d>
                                  <m:dPr>
                                    <m:ctrlPr>
                                      <a:rPr lang="fr-MA" sz="1600" b="1" i="1">
                                        <a:solidFill>
                                          <a:srgbClr val="002060"/>
                                        </a:solidFill>
                                        <a:latin typeface="Cambria Math" panose="02040503050406030204" pitchFamily="18" charset="0"/>
                                      </a:rPr>
                                    </m:ctrlPr>
                                  </m:dPr>
                                  <m:e>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𝐱</m:t>
                                        </m:r>
                                      </m:e>
                                      <m:sub>
                                        <m:r>
                                          <a:rPr lang="fr-FR" sz="1600" b="1" i="0">
                                            <a:solidFill>
                                              <a:srgbClr val="002060"/>
                                            </a:solidFill>
                                            <a:latin typeface="Cambria Math" panose="02040503050406030204" pitchFamily="18" charset="0"/>
                                          </a:rPr>
                                          <m:t>𝐤</m:t>
                                        </m:r>
                                      </m:sub>
                                    </m:sSub>
                                    <m:r>
                                      <a:rPr lang="fr-FR" sz="1600" b="1" i="0">
                                        <a:solidFill>
                                          <a:srgbClr val="002060"/>
                                        </a:solidFill>
                                        <a:latin typeface="Cambria Math" panose="02040503050406030204" pitchFamily="18" charset="0"/>
                                      </a:rPr>
                                      <m:t>, </m:t>
                                    </m:r>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𝐲</m:t>
                                        </m:r>
                                      </m:e>
                                      <m:sub>
                                        <m:r>
                                          <a:rPr lang="fr-FR" sz="1600" b="1" i="0">
                                            <a:solidFill>
                                              <a:srgbClr val="002060"/>
                                            </a:solidFill>
                                            <a:latin typeface="Cambria Math" panose="02040503050406030204" pitchFamily="18" charset="0"/>
                                          </a:rPr>
                                          <m:t>𝐤</m:t>
                                        </m:r>
                                      </m:sub>
                                    </m:sSub>
                                  </m:e>
                                </m:d>
                                <m:sSup>
                                  <m:sSupPr>
                                    <m:ctrlPr>
                                      <a:rPr lang="fr-MA" sz="1600" b="1" i="1">
                                        <a:solidFill>
                                          <a:srgbClr val="002060"/>
                                        </a:solidFill>
                                        <a:latin typeface="Cambria Math" panose="02040503050406030204" pitchFamily="18" charset="0"/>
                                      </a:rPr>
                                    </m:ctrlPr>
                                  </m:sSupPr>
                                  <m:e>
                                    <m:r>
                                      <a:rPr lang="fr-FR" sz="1600" b="1" i="0">
                                        <a:solidFill>
                                          <a:srgbClr val="002060"/>
                                        </a:solidFill>
                                        <a:latin typeface="Cambria Math" panose="02040503050406030204" pitchFamily="18" charset="0"/>
                                      </a:rPr>
                                      <m:t>⟯</m:t>
                                    </m:r>
                                  </m:e>
                                  <m:sup>
                                    <m:r>
                                      <a:rPr lang="fr-FR" sz="1600" b="1" i="0">
                                        <a:solidFill>
                                          <a:srgbClr val="002060"/>
                                        </a:solidFill>
                                        <a:latin typeface="Cambria Math" panose="02040503050406030204" pitchFamily="18" charset="0"/>
                                      </a:rPr>
                                      <m:t>𝟐</m:t>
                                    </m:r>
                                  </m:sup>
                                </m:sSup>
                                <m:r>
                                  <a:rPr lang="fr-FR" sz="1600" b="1" i="0">
                                    <a:solidFill>
                                      <a:srgbClr val="002060"/>
                                    </a:solidFill>
                                    <a:latin typeface="Cambria Math" panose="02040503050406030204" pitchFamily="18" charset="0"/>
                                  </a:rPr>
                                  <m:t>  </m:t>
                                </m:r>
                              </m:e>
                              <m:e>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 </m:t>
                                    </m:r>
                                    <m:r>
                                      <a:rPr lang="fr-FR" sz="1600" b="1" i="0">
                                        <a:solidFill>
                                          <a:srgbClr val="002060"/>
                                        </a:solidFill>
                                        <a:latin typeface="Cambria Math" panose="02040503050406030204" pitchFamily="18" charset="0"/>
                                      </a:rPr>
                                      <m:t>𝐈</m:t>
                                    </m:r>
                                  </m:e>
                                  <m:sub>
                                    <m:r>
                                      <a:rPr lang="fr-FR" sz="1600" b="1" i="0">
                                        <a:solidFill>
                                          <a:srgbClr val="002060"/>
                                        </a:solidFill>
                                        <a:latin typeface="Cambria Math" panose="02040503050406030204" pitchFamily="18" charset="0"/>
                                      </a:rPr>
                                      <m:t>𝐱</m:t>
                                    </m:r>
                                  </m:sub>
                                </m:sSub>
                                <m:d>
                                  <m:dPr>
                                    <m:ctrlPr>
                                      <a:rPr lang="fr-MA" sz="1600" b="1" i="1">
                                        <a:solidFill>
                                          <a:srgbClr val="002060"/>
                                        </a:solidFill>
                                        <a:latin typeface="Cambria Math" panose="02040503050406030204" pitchFamily="18" charset="0"/>
                                      </a:rPr>
                                    </m:ctrlPr>
                                  </m:dPr>
                                  <m:e>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𝐱</m:t>
                                        </m:r>
                                      </m:e>
                                      <m:sub>
                                        <m:r>
                                          <a:rPr lang="fr-FR" sz="1600" b="1" i="0">
                                            <a:solidFill>
                                              <a:srgbClr val="002060"/>
                                            </a:solidFill>
                                            <a:latin typeface="Cambria Math" panose="02040503050406030204" pitchFamily="18" charset="0"/>
                                          </a:rPr>
                                          <m:t>𝐤</m:t>
                                        </m:r>
                                      </m:sub>
                                    </m:sSub>
                                    <m:r>
                                      <a:rPr lang="fr-FR" sz="1600" b="1" i="0">
                                        <a:solidFill>
                                          <a:srgbClr val="002060"/>
                                        </a:solidFill>
                                        <a:latin typeface="Cambria Math" panose="02040503050406030204" pitchFamily="18" charset="0"/>
                                      </a:rPr>
                                      <m:t>, </m:t>
                                    </m:r>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𝐲</m:t>
                                        </m:r>
                                      </m:e>
                                      <m:sub>
                                        <m:r>
                                          <a:rPr lang="fr-FR" sz="1600" b="1" i="0">
                                            <a:solidFill>
                                              <a:srgbClr val="002060"/>
                                            </a:solidFill>
                                            <a:latin typeface="Cambria Math" panose="02040503050406030204" pitchFamily="18" charset="0"/>
                                          </a:rPr>
                                          <m:t>𝐤</m:t>
                                        </m:r>
                                      </m:sub>
                                    </m:sSub>
                                  </m:e>
                                </m:d>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𝐈</m:t>
                                    </m:r>
                                  </m:e>
                                  <m:sub>
                                    <m:r>
                                      <a:rPr lang="fr-FR" sz="1600" b="1" i="0">
                                        <a:solidFill>
                                          <a:srgbClr val="002060"/>
                                        </a:solidFill>
                                        <a:latin typeface="Cambria Math" panose="02040503050406030204" pitchFamily="18" charset="0"/>
                                      </a:rPr>
                                      <m:t>𝐲</m:t>
                                    </m:r>
                                  </m:sub>
                                </m:sSub>
                                <m:d>
                                  <m:dPr>
                                    <m:ctrlPr>
                                      <a:rPr lang="fr-MA" sz="1600" b="1" i="1">
                                        <a:solidFill>
                                          <a:srgbClr val="002060"/>
                                        </a:solidFill>
                                        <a:latin typeface="Cambria Math" panose="02040503050406030204" pitchFamily="18" charset="0"/>
                                      </a:rPr>
                                    </m:ctrlPr>
                                  </m:dPr>
                                  <m:e>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𝐱</m:t>
                                        </m:r>
                                      </m:e>
                                      <m:sub>
                                        <m:r>
                                          <a:rPr lang="fr-FR" sz="1600" b="1" i="0">
                                            <a:solidFill>
                                              <a:srgbClr val="002060"/>
                                            </a:solidFill>
                                            <a:latin typeface="Cambria Math" panose="02040503050406030204" pitchFamily="18" charset="0"/>
                                          </a:rPr>
                                          <m:t>𝐤</m:t>
                                        </m:r>
                                      </m:sub>
                                    </m:sSub>
                                    <m:r>
                                      <a:rPr lang="fr-FR" sz="1600" b="1" i="0">
                                        <a:solidFill>
                                          <a:srgbClr val="002060"/>
                                        </a:solidFill>
                                        <a:latin typeface="Cambria Math" panose="02040503050406030204" pitchFamily="18" charset="0"/>
                                      </a:rPr>
                                      <m:t>, </m:t>
                                    </m:r>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𝐲</m:t>
                                        </m:r>
                                      </m:e>
                                      <m:sub>
                                        <m:r>
                                          <a:rPr lang="fr-FR" sz="1600" b="1" i="0">
                                            <a:solidFill>
                                              <a:srgbClr val="002060"/>
                                            </a:solidFill>
                                            <a:latin typeface="Cambria Math" panose="02040503050406030204" pitchFamily="18" charset="0"/>
                                          </a:rPr>
                                          <m:t>𝐤</m:t>
                                        </m:r>
                                      </m:sub>
                                    </m:sSub>
                                  </m:e>
                                </m:d>
                              </m:e>
                            </m:mr>
                            <m:mr>
                              <m:e>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 </m:t>
                                    </m:r>
                                    <m:r>
                                      <a:rPr lang="fr-FR" sz="1600" b="1" i="0">
                                        <a:solidFill>
                                          <a:srgbClr val="002060"/>
                                        </a:solidFill>
                                        <a:latin typeface="Cambria Math" panose="02040503050406030204" pitchFamily="18" charset="0"/>
                                      </a:rPr>
                                      <m:t>𝐈</m:t>
                                    </m:r>
                                  </m:e>
                                  <m:sub>
                                    <m:r>
                                      <a:rPr lang="fr-FR" sz="1600" b="1" i="0">
                                        <a:solidFill>
                                          <a:srgbClr val="002060"/>
                                        </a:solidFill>
                                        <a:latin typeface="Cambria Math" panose="02040503050406030204" pitchFamily="18" charset="0"/>
                                      </a:rPr>
                                      <m:t>𝐱</m:t>
                                    </m:r>
                                  </m:sub>
                                </m:sSub>
                                <m:d>
                                  <m:dPr>
                                    <m:ctrlPr>
                                      <a:rPr lang="fr-MA" sz="1600" b="1" i="1">
                                        <a:solidFill>
                                          <a:srgbClr val="002060"/>
                                        </a:solidFill>
                                        <a:latin typeface="Cambria Math" panose="02040503050406030204" pitchFamily="18" charset="0"/>
                                      </a:rPr>
                                    </m:ctrlPr>
                                  </m:dPr>
                                  <m:e>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𝐱</m:t>
                                        </m:r>
                                      </m:e>
                                      <m:sub>
                                        <m:r>
                                          <a:rPr lang="fr-FR" sz="1600" b="1" i="0">
                                            <a:solidFill>
                                              <a:srgbClr val="002060"/>
                                            </a:solidFill>
                                            <a:latin typeface="Cambria Math" panose="02040503050406030204" pitchFamily="18" charset="0"/>
                                          </a:rPr>
                                          <m:t>𝐤</m:t>
                                        </m:r>
                                      </m:sub>
                                    </m:sSub>
                                    <m:r>
                                      <a:rPr lang="fr-FR" sz="1600" b="1" i="0">
                                        <a:solidFill>
                                          <a:srgbClr val="002060"/>
                                        </a:solidFill>
                                        <a:latin typeface="Cambria Math" panose="02040503050406030204" pitchFamily="18" charset="0"/>
                                      </a:rPr>
                                      <m:t>, </m:t>
                                    </m:r>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𝐲</m:t>
                                        </m:r>
                                      </m:e>
                                      <m:sub>
                                        <m:r>
                                          <a:rPr lang="fr-FR" sz="1600" b="1" i="0">
                                            <a:solidFill>
                                              <a:srgbClr val="002060"/>
                                            </a:solidFill>
                                            <a:latin typeface="Cambria Math" panose="02040503050406030204" pitchFamily="18" charset="0"/>
                                          </a:rPr>
                                          <m:t>𝐤</m:t>
                                        </m:r>
                                      </m:sub>
                                    </m:sSub>
                                  </m:e>
                                </m:d>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𝐈</m:t>
                                    </m:r>
                                  </m:e>
                                  <m:sub>
                                    <m:r>
                                      <a:rPr lang="fr-FR" sz="1600" b="1" i="0">
                                        <a:solidFill>
                                          <a:srgbClr val="002060"/>
                                        </a:solidFill>
                                        <a:latin typeface="Cambria Math" panose="02040503050406030204" pitchFamily="18" charset="0"/>
                                      </a:rPr>
                                      <m:t>𝐲</m:t>
                                    </m:r>
                                  </m:sub>
                                </m:sSub>
                                <m:d>
                                  <m:dPr>
                                    <m:ctrlPr>
                                      <a:rPr lang="fr-MA" sz="1600" b="1" i="1">
                                        <a:solidFill>
                                          <a:srgbClr val="002060"/>
                                        </a:solidFill>
                                        <a:latin typeface="Cambria Math" panose="02040503050406030204" pitchFamily="18" charset="0"/>
                                      </a:rPr>
                                    </m:ctrlPr>
                                  </m:dPr>
                                  <m:e>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𝐱</m:t>
                                        </m:r>
                                      </m:e>
                                      <m:sub>
                                        <m:r>
                                          <a:rPr lang="fr-FR" sz="1600" b="1" i="0">
                                            <a:solidFill>
                                              <a:srgbClr val="002060"/>
                                            </a:solidFill>
                                            <a:latin typeface="Cambria Math" panose="02040503050406030204" pitchFamily="18" charset="0"/>
                                          </a:rPr>
                                          <m:t>𝐤</m:t>
                                        </m:r>
                                      </m:sub>
                                    </m:sSub>
                                    <m:r>
                                      <a:rPr lang="fr-FR" sz="1600" b="1" i="0">
                                        <a:solidFill>
                                          <a:srgbClr val="002060"/>
                                        </a:solidFill>
                                        <a:latin typeface="Cambria Math" panose="02040503050406030204" pitchFamily="18" charset="0"/>
                                      </a:rPr>
                                      <m:t>, </m:t>
                                    </m:r>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𝐲</m:t>
                                        </m:r>
                                      </m:e>
                                      <m:sub>
                                        <m:r>
                                          <a:rPr lang="fr-FR" sz="1600" b="1" i="0">
                                            <a:solidFill>
                                              <a:srgbClr val="002060"/>
                                            </a:solidFill>
                                            <a:latin typeface="Cambria Math" panose="02040503050406030204" pitchFamily="18" charset="0"/>
                                          </a:rPr>
                                          <m:t>𝐤</m:t>
                                        </m:r>
                                      </m:sub>
                                    </m:sSub>
                                  </m:e>
                                </m:d>
                              </m:e>
                              <m:e>
                                <m:r>
                                  <a:rPr lang="fr-FR" sz="1600" b="1" i="0">
                                    <a:solidFill>
                                      <a:srgbClr val="002060"/>
                                    </a:solidFill>
                                    <a:latin typeface="Cambria Math" panose="02040503050406030204" pitchFamily="18" charset="0"/>
                                  </a:rPr>
                                  <m:t>⟮</m:t>
                                </m:r>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𝐈</m:t>
                                    </m:r>
                                  </m:e>
                                  <m:sub>
                                    <m:r>
                                      <a:rPr lang="fr-FR" sz="1600" b="1" i="0">
                                        <a:solidFill>
                                          <a:srgbClr val="002060"/>
                                        </a:solidFill>
                                        <a:latin typeface="Cambria Math" panose="02040503050406030204" pitchFamily="18" charset="0"/>
                                      </a:rPr>
                                      <m:t>𝐲</m:t>
                                    </m:r>
                                  </m:sub>
                                </m:sSub>
                                <m:d>
                                  <m:dPr>
                                    <m:ctrlPr>
                                      <a:rPr lang="fr-MA" sz="1600" b="1" i="1">
                                        <a:solidFill>
                                          <a:srgbClr val="002060"/>
                                        </a:solidFill>
                                        <a:latin typeface="Cambria Math" panose="02040503050406030204" pitchFamily="18" charset="0"/>
                                      </a:rPr>
                                    </m:ctrlPr>
                                  </m:dPr>
                                  <m:e>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𝐱</m:t>
                                        </m:r>
                                      </m:e>
                                      <m:sub>
                                        <m:r>
                                          <a:rPr lang="fr-FR" sz="1600" b="1" i="0">
                                            <a:solidFill>
                                              <a:srgbClr val="002060"/>
                                            </a:solidFill>
                                            <a:latin typeface="Cambria Math" panose="02040503050406030204" pitchFamily="18" charset="0"/>
                                          </a:rPr>
                                          <m:t>𝐤</m:t>
                                        </m:r>
                                      </m:sub>
                                    </m:sSub>
                                    <m:r>
                                      <a:rPr lang="fr-FR" sz="1600" b="1" i="0">
                                        <a:solidFill>
                                          <a:srgbClr val="002060"/>
                                        </a:solidFill>
                                        <a:latin typeface="Cambria Math" panose="02040503050406030204" pitchFamily="18" charset="0"/>
                                      </a:rPr>
                                      <m:t>, </m:t>
                                    </m:r>
                                    <m:sSub>
                                      <m:sSubPr>
                                        <m:ctrlPr>
                                          <a:rPr lang="fr-MA" sz="1600" b="1" i="1">
                                            <a:solidFill>
                                              <a:srgbClr val="002060"/>
                                            </a:solidFill>
                                            <a:latin typeface="Cambria Math" panose="02040503050406030204" pitchFamily="18" charset="0"/>
                                          </a:rPr>
                                        </m:ctrlPr>
                                      </m:sSubPr>
                                      <m:e>
                                        <m:r>
                                          <a:rPr lang="fr-FR" sz="1600" b="1" i="0">
                                            <a:solidFill>
                                              <a:srgbClr val="002060"/>
                                            </a:solidFill>
                                            <a:latin typeface="Cambria Math" panose="02040503050406030204" pitchFamily="18" charset="0"/>
                                          </a:rPr>
                                          <m:t>𝐲</m:t>
                                        </m:r>
                                      </m:e>
                                      <m:sub>
                                        <m:r>
                                          <a:rPr lang="fr-FR" sz="1600" b="1" i="0">
                                            <a:solidFill>
                                              <a:srgbClr val="002060"/>
                                            </a:solidFill>
                                            <a:latin typeface="Cambria Math" panose="02040503050406030204" pitchFamily="18" charset="0"/>
                                          </a:rPr>
                                          <m:t>𝐤</m:t>
                                        </m:r>
                                      </m:sub>
                                    </m:sSub>
                                  </m:e>
                                </m:d>
                                <m:r>
                                  <a:rPr lang="fr-FR" sz="1600" b="1" i="0">
                                    <a:solidFill>
                                      <a:srgbClr val="002060"/>
                                    </a:solidFill>
                                    <a:latin typeface="Cambria Math" panose="02040503050406030204" pitchFamily="18" charset="0"/>
                                  </a:rPr>
                                  <m:t> </m:t>
                                </m:r>
                                <m:sSup>
                                  <m:sSupPr>
                                    <m:ctrlPr>
                                      <a:rPr lang="fr-MA" sz="1600" b="1" i="1">
                                        <a:solidFill>
                                          <a:srgbClr val="002060"/>
                                        </a:solidFill>
                                        <a:latin typeface="Cambria Math" panose="02040503050406030204" pitchFamily="18" charset="0"/>
                                      </a:rPr>
                                    </m:ctrlPr>
                                  </m:sSupPr>
                                  <m:e>
                                    <m:r>
                                      <a:rPr lang="fr-FR" sz="1600" b="1" i="0">
                                        <a:solidFill>
                                          <a:srgbClr val="002060"/>
                                        </a:solidFill>
                                        <a:latin typeface="Cambria Math" panose="02040503050406030204" pitchFamily="18" charset="0"/>
                                      </a:rPr>
                                      <m:t>⟯</m:t>
                                    </m:r>
                                  </m:e>
                                  <m:sup>
                                    <m:r>
                                      <a:rPr lang="fr-FR" sz="1600" b="1" i="0">
                                        <a:solidFill>
                                          <a:srgbClr val="002060"/>
                                        </a:solidFill>
                                        <a:latin typeface="Cambria Math" panose="02040503050406030204" pitchFamily="18" charset="0"/>
                                      </a:rPr>
                                      <m:t>𝟐</m:t>
                                    </m:r>
                                  </m:sup>
                                </m:sSup>
                              </m:e>
                            </m:mr>
                          </m:m>
                        </m:e>
                      </m:d>
                    </m:oMath>
                  </m:oMathPara>
                </a14:m>
                <a:endParaRPr lang="fr-MA" sz="1600" b="1" dirty="0">
                  <a:solidFill>
                    <a:srgbClr val="002060"/>
                  </a:solidFill>
                </a:endParaRPr>
              </a:p>
              <a:p>
                <a:endParaRPr lang="fr-MA" sz="1600" b="1" dirty="0">
                  <a:solidFill>
                    <a:srgbClr val="002060"/>
                  </a:solidFill>
                </a:endParaRPr>
              </a:p>
            </p:txBody>
          </p:sp>
        </mc:Choice>
        <mc:Fallback xmlns="">
          <p:sp>
            <p:nvSpPr>
              <p:cNvPr id="19" name="TextBox 18">
                <a:extLst>
                  <a:ext uri="{FF2B5EF4-FFF2-40B4-BE49-F238E27FC236}">
                    <a16:creationId xmlns:a16="http://schemas.microsoft.com/office/drawing/2014/main" id="{AF33D9FD-6160-91EE-47FA-902B64A0C62A}"/>
                  </a:ext>
                </a:extLst>
              </p:cNvPr>
              <p:cNvSpPr txBox="1">
                <a:spLocks noRot="1" noChangeAspect="1" noMove="1" noResize="1" noEditPoints="1" noAdjustHandles="1" noChangeArrowheads="1" noChangeShapeType="1" noTextEdit="1"/>
              </p:cNvSpPr>
              <p:nvPr/>
            </p:nvSpPr>
            <p:spPr>
              <a:xfrm>
                <a:off x="5279514" y="2804289"/>
                <a:ext cx="6350124" cy="1004506"/>
              </a:xfrm>
              <a:prstGeom prst="rect">
                <a:avLst/>
              </a:prstGeom>
              <a:blipFill>
                <a:blip r:embed="rId4"/>
                <a:stretch>
                  <a:fillRect/>
                </a:stretch>
              </a:blipFill>
            </p:spPr>
            <p:txBody>
              <a:bodyPr/>
              <a:lstStyle/>
              <a:p>
                <a:r>
                  <a:rPr lang="fr-MA">
                    <a:noFill/>
                  </a:rPr>
                  <a:t> </a:t>
                </a:r>
              </a:p>
            </p:txBody>
          </p:sp>
        </mc:Fallback>
      </mc:AlternateContent>
      <p:sp>
        <p:nvSpPr>
          <p:cNvPr id="20" name="AutoShape 7">
            <a:extLst>
              <a:ext uri="{FF2B5EF4-FFF2-40B4-BE49-F238E27FC236}">
                <a16:creationId xmlns:a16="http://schemas.microsoft.com/office/drawing/2014/main" id="{2F0745D7-5161-1217-ED7A-142521E0E01A}"/>
              </a:ext>
            </a:extLst>
          </p:cNvPr>
          <p:cNvSpPr>
            <a:spLocks noChangeArrowheads="1"/>
          </p:cNvSpPr>
          <p:nvPr/>
        </p:nvSpPr>
        <p:spPr bwMode="auto">
          <a:xfrm>
            <a:off x="1854374" y="931953"/>
            <a:ext cx="2891672" cy="717569"/>
          </a:xfrm>
          <a:prstGeom prst="downArrowCallout">
            <a:avLst>
              <a:gd name="adj1" fmla="val 94456"/>
              <a:gd name="adj2" fmla="val 70331"/>
              <a:gd name="adj3" fmla="val 21407"/>
              <a:gd name="adj4" fmla="val 66667"/>
            </a:avLst>
          </a:prstGeom>
          <a:solidFill>
            <a:srgbClr val="FFFFFF"/>
          </a:solidFill>
          <a:ln w="63500" cmpd="thickThin">
            <a:solidFill>
              <a:srgbClr val="A5A5A5"/>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lvl="0" algn="ctr" defTabSz="914400" eaLnBrk="0" fontAlgn="base" hangingPunct="0">
              <a:spcBef>
                <a:spcPct val="0"/>
              </a:spcBef>
              <a:spcAft>
                <a:spcPct val="0"/>
              </a:spcAft>
            </a:pPr>
            <a:r>
              <a:rPr lang="fr-FR" sz="2000" b="1" i="1" dirty="0">
                <a:cs typeface="Calibri" panose="020F0502020204030204" pitchFamily="34" charset="0"/>
              </a:rPr>
              <a:t>fenêtre gaussienne</a:t>
            </a:r>
            <a:endParaRPr kumimoji="0" lang="fr-FR" altLang="fr-FR" sz="2000" b="1" i="1" u="none" strike="noStrike" cap="none" normalizeH="0" baseline="0" dirty="0">
              <a:ln>
                <a:noFill/>
              </a:ln>
              <a:effectLst/>
              <a:cs typeface="Calibri" panose="020F0502020204030204" pitchFamily="34" charset="0"/>
            </a:endParaRPr>
          </a:p>
        </p:txBody>
      </p:sp>
      <p:sp>
        <p:nvSpPr>
          <p:cNvPr id="21" name="Arrow: Right 20">
            <a:extLst>
              <a:ext uri="{FF2B5EF4-FFF2-40B4-BE49-F238E27FC236}">
                <a16:creationId xmlns:a16="http://schemas.microsoft.com/office/drawing/2014/main" id="{F891205B-FD4F-0EF1-A46C-B03D2D951150}"/>
              </a:ext>
            </a:extLst>
          </p:cNvPr>
          <p:cNvSpPr/>
          <p:nvPr/>
        </p:nvSpPr>
        <p:spPr>
          <a:xfrm>
            <a:off x="4865721" y="3042853"/>
            <a:ext cx="563526" cy="2817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MA"/>
          </a:p>
        </p:txBody>
      </p:sp>
      <p:sp>
        <p:nvSpPr>
          <p:cNvPr id="22" name="Arrow: Right 21">
            <a:extLst>
              <a:ext uri="{FF2B5EF4-FFF2-40B4-BE49-F238E27FC236}">
                <a16:creationId xmlns:a16="http://schemas.microsoft.com/office/drawing/2014/main" id="{F4D34F07-E1BC-4AC4-E39B-78B69D33EAEC}"/>
              </a:ext>
            </a:extLst>
          </p:cNvPr>
          <p:cNvSpPr/>
          <p:nvPr/>
        </p:nvSpPr>
        <p:spPr>
          <a:xfrm>
            <a:off x="4865721" y="990504"/>
            <a:ext cx="563526" cy="2817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MA"/>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A5ECEF5-B898-C42E-D899-DD4107AF0FE1}"/>
                  </a:ext>
                </a:extLst>
              </p:cNvPr>
              <p:cNvSpPr txBox="1"/>
              <p:nvPr/>
            </p:nvSpPr>
            <p:spPr>
              <a:xfrm>
                <a:off x="5638626" y="725917"/>
                <a:ext cx="6436894" cy="602601"/>
              </a:xfrm>
              <a:prstGeom prst="rect">
                <a:avLst/>
              </a:prstGeom>
              <a:noFill/>
            </p:spPr>
            <p:txBody>
              <a:bodyPr wrap="square">
                <a:spAutoFit/>
              </a:bodyPr>
              <a:lstStyle/>
              <a:p>
                <a:r>
                  <a:rPr lang="fr-FR" sz="2000" b="1" dirty="0">
                    <a:solidFill>
                      <a:srgbClr val="002060"/>
                    </a:solidFill>
                  </a:rPr>
                  <a:t>W(x,y) =  </a:t>
                </a:r>
                <a14:m>
                  <m:oMath xmlns:m="http://schemas.openxmlformats.org/officeDocument/2006/math">
                    <m:sSup>
                      <m:sSupPr>
                        <m:ctrlPr>
                          <a:rPr lang="fr-FR" sz="2000" b="1" i="1">
                            <a:solidFill>
                              <a:srgbClr val="002060"/>
                            </a:solidFill>
                            <a:latin typeface="Cambria Math" panose="02040503050406030204" pitchFamily="18" charset="0"/>
                          </a:rPr>
                        </m:ctrlPr>
                      </m:sSupPr>
                      <m:e>
                        <m:r>
                          <a:rPr lang="fr-FR" sz="2000" b="1" i="1">
                            <a:solidFill>
                              <a:srgbClr val="002060"/>
                            </a:solidFill>
                            <a:latin typeface="Cambria Math" panose="02040503050406030204" pitchFamily="18" charset="0"/>
                          </a:rPr>
                          <m:t>𝒆</m:t>
                        </m:r>
                      </m:e>
                      <m:sup>
                        <m:r>
                          <a:rPr lang="fr-FR" sz="2000" b="1" i="1">
                            <a:solidFill>
                              <a:srgbClr val="002060"/>
                            </a:solidFill>
                            <a:latin typeface="Cambria Math" panose="02040503050406030204" pitchFamily="18" charset="0"/>
                          </a:rPr>
                          <m:t>−</m:t>
                        </m:r>
                        <m:f>
                          <m:fPr>
                            <m:ctrlPr>
                              <a:rPr lang="fr-FR" sz="2000" b="1" i="1">
                                <a:solidFill>
                                  <a:srgbClr val="002060"/>
                                </a:solidFill>
                                <a:latin typeface="Cambria Math" panose="02040503050406030204" pitchFamily="18" charset="0"/>
                              </a:rPr>
                            </m:ctrlPr>
                          </m:fPr>
                          <m:num>
                            <m:r>
                              <a:rPr lang="fr-FR" sz="2000" b="1">
                                <a:solidFill>
                                  <a:srgbClr val="002060"/>
                                </a:solidFill>
                                <a:latin typeface="Cambria Math" panose="02040503050406030204" pitchFamily="18" charset="0"/>
                              </a:rPr>
                              <m:t>(</m:t>
                            </m:r>
                            <m:sSup>
                              <m:sSupPr>
                                <m:ctrlPr>
                                  <a:rPr lang="fr-FR" sz="2000" b="1" i="1">
                                    <a:solidFill>
                                      <a:srgbClr val="002060"/>
                                    </a:solidFill>
                                    <a:latin typeface="Cambria Math" panose="02040503050406030204" pitchFamily="18" charset="0"/>
                                  </a:rPr>
                                </m:ctrlPr>
                              </m:sSupPr>
                              <m:e>
                                <m:r>
                                  <a:rPr lang="fr-FR" sz="2000" b="1" i="1">
                                    <a:solidFill>
                                      <a:srgbClr val="002060"/>
                                    </a:solidFill>
                                    <a:latin typeface="Cambria Math" panose="02040503050406030204" pitchFamily="18" charset="0"/>
                                  </a:rPr>
                                  <m:t>𝒙</m:t>
                                </m:r>
                              </m:e>
                              <m:sup>
                                <m:r>
                                  <a:rPr lang="fr-FR" sz="2000" b="1" i="1">
                                    <a:solidFill>
                                      <a:srgbClr val="002060"/>
                                    </a:solidFill>
                                    <a:latin typeface="Cambria Math" panose="02040503050406030204" pitchFamily="18" charset="0"/>
                                  </a:rPr>
                                  <m:t>𝟐</m:t>
                                </m:r>
                              </m:sup>
                            </m:sSup>
                            <m:r>
                              <a:rPr lang="fr-FR" sz="2000" b="1">
                                <a:solidFill>
                                  <a:srgbClr val="002060"/>
                                </a:solidFill>
                                <a:latin typeface="Cambria Math" panose="02040503050406030204" pitchFamily="18" charset="0"/>
                              </a:rPr>
                              <m:t>+</m:t>
                            </m:r>
                            <m:sSup>
                              <m:sSupPr>
                                <m:ctrlPr>
                                  <a:rPr lang="fr-FR" sz="2000" b="1" i="1">
                                    <a:solidFill>
                                      <a:srgbClr val="002060"/>
                                    </a:solidFill>
                                    <a:latin typeface="Cambria Math" panose="02040503050406030204" pitchFamily="18" charset="0"/>
                                  </a:rPr>
                                </m:ctrlPr>
                              </m:sSupPr>
                              <m:e>
                                <m:r>
                                  <a:rPr lang="fr-FR" sz="2000" b="1" i="1">
                                    <a:solidFill>
                                      <a:srgbClr val="002060"/>
                                    </a:solidFill>
                                    <a:latin typeface="Cambria Math" panose="02040503050406030204" pitchFamily="18" charset="0"/>
                                  </a:rPr>
                                  <m:t>𝒚</m:t>
                                </m:r>
                              </m:e>
                              <m:sup>
                                <m:r>
                                  <a:rPr lang="fr-FR" sz="2000" b="1" i="1">
                                    <a:solidFill>
                                      <a:srgbClr val="002060"/>
                                    </a:solidFill>
                                    <a:latin typeface="Cambria Math" panose="02040503050406030204" pitchFamily="18" charset="0"/>
                                  </a:rPr>
                                  <m:t>𝟐</m:t>
                                </m:r>
                              </m:sup>
                            </m:sSup>
                            <m:r>
                              <a:rPr lang="fr-FR" sz="2000" b="1">
                                <a:solidFill>
                                  <a:srgbClr val="002060"/>
                                </a:solidFill>
                                <a:latin typeface="Cambria Math" panose="02040503050406030204" pitchFamily="18" charset="0"/>
                              </a:rPr>
                              <m:t>)</m:t>
                            </m:r>
                          </m:num>
                          <m:den>
                            <m:r>
                              <a:rPr lang="fr-FR" sz="2000" b="1" i="1">
                                <a:solidFill>
                                  <a:srgbClr val="002060"/>
                                </a:solidFill>
                                <a:latin typeface="Cambria Math" panose="02040503050406030204" pitchFamily="18" charset="0"/>
                              </a:rPr>
                              <m:t>𝟐</m:t>
                            </m:r>
                            <m:sSup>
                              <m:sSupPr>
                                <m:ctrlPr>
                                  <a:rPr lang="fr-FR" sz="2000" b="1" i="1">
                                    <a:solidFill>
                                      <a:srgbClr val="002060"/>
                                    </a:solidFill>
                                    <a:latin typeface="Cambria Math" panose="02040503050406030204" pitchFamily="18" charset="0"/>
                                  </a:rPr>
                                </m:ctrlPr>
                              </m:sSupPr>
                              <m:e>
                                <m:r>
                                  <a:rPr lang="fr-FR" sz="2000" b="1" i="1">
                                    <a:solidFill>
                                      <a:srgbClr val="002060"/>
                                    </a:solidFill>
                                    <a:latin typeface="Cambria Math" panose="02040503050406030204" pitchFamily="18" charset="0"/>
                                  </a:rPr>
                                  <m:t>𝝈</m:t>
                                </m:r>
                              </m:e>
                              <m:sup>
                                <m:r>
                                  <a:rPr lang="fr-FR" sz="2000" b="1" i="1">
                                    <a:solidFill>
                                      <a:srgbClr val="002060"/>
                                    </a:solidFill>
                                    <a:latin typeface="Cambria Math" panose="02040503050406030204" pitchFamily="18" charset="0"/>
                                  </a:rPr>
                                  <m:t>𝟐</m:t>
                                </m:r>
                              </m:sup>
                            </m:sSup>
                          </m:den>
                        </m:f>
                      </m:sup>
                    </m:sSup>
                  </m:oMath>
                </a14:m>
                <a:r>
                  <a:rPr lang="fr-FR" sz="2000" dirty="0">
                    <a:solidFill>
                      <a:srgbClr val="002060"/>
                    </a:solidFill>
                  </a:rPr>
                  <a:t> </a:t>
                </a:r>
              </a:p>
            </p:txBody>
          </p:sp>
        </mc:Choice>
        <mc:Fallback xmlns="">
          <p:sp>
            <p:nvSpPr>
              <p:cNvPr id="24" name="TextBox 23">
                <a:extLst>
                  <a:ext uri="{FF2B5EF4-FFF2-40B4-BE49-F238E27FC236}">
                    <a16:creationId xmlns:a16="http://schemas.microsoft.com/office/drawing/2014/main" id="{3A5ECEF5-B898-C42E-D899-DD4107AF0FE1}"/>
                  </a:ext>
                </a:extLst>
              </p:cNvPr>
              <p:cNvSpPr txBox="1">
                <a:spLocks noRot="1" noChangeAspect="1" noMove="1" noResize="1" noEditPoints="1" noAdjustHandles="1" noChangeArrowheads="1" noChangeShapeType="1" noTextEdit="1"/>
              </p:cNvSpPr>
              <p:nvPr/>
            </p:nvSpPr>
            <p:spPr>
              <a:xfrm>
                <a:off x="5638626" y="725917"/>
                <a:ext cx="6436894" cy="602601"/>
              </a:xfrm>
              <a:prstGeom prst="rect">
                <a:avLst/>
              </a:prstGeom>
              <a:blipFill>
                <a:blip r:embed="rId5"/>
                <a:stretch>
                  <a:fillRect l="-1042" b="-17172"/>
                </a:stretch>
              </a:blipFill>
            </p:spPr>
            <p:txBody>
              <a:bodyPr/>
              <a:lstStyle/>
              <a:p>
                <a:r>
                  <a:rPr lang="fr-MA">
                    <a:noFill/>
                  </a:rPr>
                  <a:t> </a:t>
                </a:r>
              </a:p>
            </p:txBody>
          </p:sp>
        </mc:Fallback>
      </mc:AlternateContent>
    </p:spTree>
    <p:extLst>
      <p:ext uri="{BB962C8B-B14F-4D97-AF65-F5344CB8AC3E}">
        <p14:creationId xmlns:p14="http://schemas.microsoft.com/office/powerpoint/2010/main" val="11204565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3A35EE-2C60-D302-20B2-99565C68B451}"/>
              </a:ext>
            </a:extLst>
          </p:cNvPr>
          <p:cNvSpPr txBox="1"/>
          <p:nvPr/>
        </p:nvSpPr>
        <p:spPr>
          <a:xfrm>
            <a:off x="1459059" y="1063256"/>
            <a:ext cx="9537405" cy="646331"/>
          </a:xfrm>
          <a:prstGeom prst="rect">
            <a:avLst/>
          </a:prstGeom>
          <a:noFill/>
        </p:spPr>
        <p:txBody>
          <a:bodyPr wrap="square" rtlCol="0">
            <a:spAutoFit/>
          </a:bodyPr>
          <a:lstStyle/>
          <a:p>
            <a:pPr algn="ctr"/>
            <a:r>
              <a:rPr lang="fr-MA" sz="3600" b="1" dirty="0">
                <a:effectLst>
                  <a:outerShdw blurRad="38100" dist="38100" dir="2700000" algn="tl">
                    <a:srgbClr val="000000">
                      <a:alpha val="43137"/>
                    </a:srgbClr>
                  </a:outerShdw>
                </a:effectLst>
              </a:rPr>
              <a:t>Détecteur SUSAN</a:t>
            </a:r>
          </a:p>
        </p:txBody>
      </p:sp>
      <p:sp>
        <p:nvSpPr>
          <p:cNvPr id="2" name="TextBox 1">
            <a:extLst>
              <a:ext uri="{FF2B5EF4-FFF2-40B4-BE49-F238E27FC236}">
                <a16:creationId xmlns:a16="http://schemas.microsoft.com/office/drawing/2014/main" id="{FCB5A778-0E70-D47D-1370-3D346F870982}"/>
              </a:ext>
            </a:extLst>
          </p:cNvPr>
          <p:cNvSpPr txBox="1"/>
          <p:nvPr/>
        </p:nvSpPr>
        <p:spPr>
          <a:xfrm>
            <a:off x="664018" y="2460877"/>
            <a:ext cx="11791507" cy="3254545"/>
          </a:xfrm>
          <a:prstGeom prst="rect">
            <a:avLst/>
          </a:prstGeom>
          <a:noFill/>
        </p:spPr>
        <p:txBody>
          <a:bodyPr wrap="square" rtlCol="0">
            <a:spAutoFit/>
          </a:bodyPr>
          <a:lstStyle/>
          <a:p>
            <a:pPr>
              <a:lnSpc>
                <a:spcPct val="150000"/>
              </a:lnSpc>
            </a:pPr>
            <a:r>
              <a:rPr lang="fr-FR" sz="2800" b="1" dirty="0">
                <a:solidFill>
                  <a:srgbClr val="000000"/>
                </a:solidFill>
              </a:rPr>
              <a:t>Cette approche, introduite par Smith et Brady [Smith, 1997], a conduit au détecteur SUSAN (</a:t>
            </a:r>
            <a:r>
              <a:rPr lang="fr-FR" sz="2800" b="1" dirty="0" err="1">
                <a:solidFill>
                  <a:srgbClr val="000000"/>
                </a:solidFill>
              </a:rPr>
              <a:t>Smallest</a:t>
            </a:r>
            <a:r>
              <a:rPr lang="fr-FR" sz="2800" b="1" dirty="0">
                <a:solidFill>
                  <a:srgbClr val="000000"/>
                </a:solidFill>
              </a:rPr>
              <a:t> </a:t>
            </a:r>
            <a:r>
              <a:rPr lang="fr-FR" sz="2800" b="1" dirty="0" err="1">
                <a:solidFill>
                  <a:srgbClr val="000000"/>
                </a:solidFill>
              </a:rPr>
              <a:t>Univalue</a:t>
            </a:r>
            <a:r>
              <a:rPr lang="fr-FR" sz="2800" b="1" dirty="0">
                <a:solidFill>
                  <a:srgbClr val="000000"/>
                </a:solidFill>
              </a:rPr>
              <a:t> Segment </a:t>
            </a:r>
            <a:r>
              <a:rPr lang="fr-FR" sz="2800" b="1" dirty="0" err="1">
                <a:solidFill>
                  <a:srgbClr val="000000"/>
                </a:solidFill>
              </a:rPr>
              <a:t>Assimilating</a:t>
            </a:r>
            <a:r>
              <a:rPr lang="fr-FR" sz="2800" b="1" dirty="0">
                <a:solidFill>
                  <a:srgbClr val="000000"/>
                </a:solidFill>
              </a:rPr>
              <a:t> Nucleus). </a:t>
            </a:r>
          </a:p>
          <a:p>
            <a:pPr>
              <a:lnSpc>
                <a:spcPct val="150000"/>
              </a:lnSpc>
            </a:pPr>
            <a:r>
              <a:rPr lang="fr-FR" sz="2800" b="1" dirty="0">
                <a:solidFill>
                  <a:srgbClr val="000000"/>
                </a:solidFill>
              </a:rPr>
              <a:t>À la différence de toutes les détecteurs déjà proposées, cette approche n’utilise pas les dérivées des intensités de l’image. </a:t>
            </a:r>
          </a:p>
          <a:p>
            <a:pPr>
              <a:lnSpc>
                <a:spcPct val="150000"/>
              </a:lnSpc>
            </a:pPr>
            <a:r>
              <a:rPr lang="fr-FR" sz="2800" b="1" dirty="0">
                <a:solidFill>
                  <a:srgbClr val="000000"/>
                </a:solidFill>
              </a:rPr>
              <a:t>Ce détecteur permet de détecter les coins et aussi les contours.</a:t>
            </a:r>
            <a:endParaRPr lang="fr-MA" sz="2400" b="1" dirty="0"/>
          </a:p>
        </p:txBody>
      </p:sp>
      <p:sp>
        <p:nvSpPr>
          <p:cNvPr id="6" name="Slide Number Placeholder 5">
            <a:extLst>
              <a:ext uri="{FF2B5EF4-FFF2-40B4-BE49-F238E27FC236}">
                <a16:creationId xmlns:a16="http://schemas.microsoft.com/office/drawing/2014/main" id="{EB78788F-4C47-A463-A253-53B125130ABC}"/>
              </a:ext>
            </a:extLst>
          </p:cNvPr>
          <p:cNvSpPr>
            <a:spLocks noGrp="1"/>
          </p:cNvSpPr>
          <p:nvPr>
            <p:ph type="sldNum" sz="quarter" idx="12"/>
          </p:nvPr>
        </p:nvSpPr>
        <p:spPr/>
        <p:txBody>
          <a:bodyPr/>
          <a:lstStyle/>
          <a:p>
            <a:fld id="{3A98EE3D-8CD1-4C3F-BD1C-C98C9596463C}" type="slidenum">
              <a:rPr lang="en-US" sz="2400" b="1" i="1" smtClean="0"/>
              <a:t>13</a:t>
            </a:fld>
            <a:endParaRPr lang="en-US" sz="2400" b="1" i="1" dirty="0"/>
          </a:p>
        </p:txBody>
      </p:sp>
    </p:spTree>
    <p:extLst>
      <p:ext uri="{BB962C8B-B14F-4D97-AF65-F5344CB8AC3E}">
        <p14:creationId xmlns:p14="http://schemas.microsoft.com/office/powerpoint/2010/main" val="14505880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B9506-C8E2-55A4-57AC-483C4F196156}"/>
              </a:ext>
            </a:extLst>
          </p:cNvPr>
          <p:cNvSpPr>
            <a:spLocks noGrp="1"/>
          </p:cNvSpPr>
          <p:nvPr>
            <p:ph type="sldNum" sz="quarter" idx="12"/>
          </p:nvPr>
        </p:nvSpPr>
        <p:spPr/>
        <p:txBody>
          <a:bodyPr/>
          <a:lstStyle/>
          <a:p>
            <a:fld id="{3A98EE3D-8CD1-4C3F-BD1C-C98C9596463C}" type="slidenum">
              <a:rPr lang="en-US" sz="2400" b="1" i="1" smtClean="0"/>
              <a:t>14</a:t>
            </a:fld>
            <a:endParaRPr lang="en-US" sz="2400" b="1" i="1" dirty="0"/>
          </a:p>
        </p:txBody>
      </p:sp>
      <p:pic>
        <p:nvPicPr>
          <p:cNvPr id="4" name="Picture 3">
            <a:extLst>
              <a:ext uri="{FF2B5EF4-FFF2-40B4-BE49-F238E27FC236}">
                <a16:creationId xmlns:a16="http://schemas.microsoft.com/office/drawing/2014/main" id="{9A336D33-2AD2-6D81-0ABB-7F4F2F34DAAB}"/>
              </a:ext>
            </a:extLst>
          </p:cNvPr>
          <p:cNvPicPr>
            <a:picLocks noChangeAspect="1"/>
          </p:cNvPicPr>
          <p:nvPr/>
        </p:nvPicPr>
        <p:blipFill>
          <a:blip r:embed="rId3"/>
          <a:stretch>
            <a:fillRect/>
          </a:stretch>
        </p:blipFill>
        <p:spPr>
          <a:xfrm>
            <a:off x="0" y="-1"/>
            <a:ext cx="12455525" cy="6581275"/>
          </a:xfrm>
          <a:prstGeom prst="rect">
            <a:avLst/>
          </a:prstGeom>
        </p:spPr>
      </p:pic>
      <p:pic>
        <p:nvPicPr>
          <p:cNvPr id="5" name="Picture 4">
            <a:extLst>
              <a:ext uri="{FF2B5EF4-FFF2-40B4-BE49-F238E27FC236}">
                <a16:creationId xmlns:a16="http://schemas.microsoft.com/office/drawing/2014/main" id="{CD35F54F-954A-BC20-A622-A20BF8F401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976" y="690557"/>
            <a:ext cx="5951316" cy="4576117"/>
          </a:xfrm>
          <a:prstGeom prst="rect">
            <a:avLst/>
          </a:prstGeom>
          <a:noFill/>
          <a:ln>
            <a:noFill/>
          </a:ln>
        </p:spPr>
      </p:pic>
      <p:pic>
        <p:nvPicPr>
          <p:cNvPr id="6" name="Picture 5">
            <a:extLst>
              <a:ext uri="{FF2B5EF4-FFF2-40B4-BE49-F238E27FC236}">
                <a16:creationId xmlns:a16="http://schemas.microsoft.com/office/drawing/2014/main" id="{2F29361D-6025-5C1C-ECF7-FB4D92DFAF9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27762" y="605496"/>
            <a:ext cx="5951316" cy="4661178"/>
          </a:xfrm>
          <a:prstGeom prst="rect">
            <a:avLst/>
          </a:prstGeom>
          <a:noFill/>
          <a:ln>
            <a:noFill/>
          </a:ln>
        </p:spPr>
      </p:pic>
      <p:pic>
        <p:nvPicPr>
          <p:cNvPr id="26" name="Picture 25">
            <a:extLst>
              <a:ext uri="{FF2B5EF4-FFF2-40B4-BE49-F238E27FC236}">
                <a16:creationId xmlns:a16="http://schemas.microsoft.com/office/drawing/2014/main" id="{3F146F9C-96EE-D9D9-99EF-445BBFF796E5}"/>
              </a:ext>
            </a:extLst>
          </p:cNvPr>
          <p:cNvPicPr>
            <a:picLocks noChangeAspect="1"/>
          </p:cNvPicPr>
          <p:nvPr/>
        </p:nvPicPr>
        <p:blipFill>
          <a:blip r:embed="rId3"/>
          <a:stretch>
            <a:fillRect/>
          </a:stretch>
        </p:blipFill>
        <p:spPr>
          <a:xfrm>
            <a:off x="-1" y="186416"/>
            <a:ext cx="12455525" cy="6581275"/>
          </a:xfrm>
          <a:prstGeom prst="rect">
            <a:avLst/>
          </a:prstGeom>
        </p:spPr>
      </p:pic>
    </p:spTree>
    <p:extLst>
      <p:ext uri="{BB962C8B-B14F-4D97-AF65-F5344CB8AC3E}">
        <p14:creationId xmlns:p14="http://schemas.microsoft.com/office/powerpoint/2010/main" val="2431209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inVertical)">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63D44D-0F91-488D-CD9E-7E3A8663A7C4}"/>
              </a:ext>
            </a:extLst>
          </p:cNvPr>
          <p:cNvSpPr>
            <a:spLocks noGrp="1"/>
          </p:cNvSpPr>
          <p:nvPr>
            <p:ph type="sldNum" sz="quarter" idx="12"/>
          </p:nvPr>
        </p:nvSpPr>
        <p:spPr/>
        <p:txBody>
          <a:bodyPr/>
          <a:lstStyle/>
          <a:p>
            <a:fld id="{3A98EE3D-8CD1-4C3F-BD1C-C98C9596463C}" type="slidenum">
              <a:rPr lang="en-US" sz="2400" b="1" i="1" smtClean="0"/>
              <a:t>15</a:t>
            </a:fld>
            <a:endParaRPr lang="en-US" sz="2400" b="1" i="1" dirty="0"/>
          </a:p>
        </p:txBody>
      </p:sp>
      <p:pic>
        <p:nvPicPr>
          <p:cNvPr id="5" name="Picture 4">
            <a:extLst>
              <a:ext uri="{FF2B5EF4-FFF2-40B4-BE49-F238E27FC236}">
                <a16:creationId xmlns:a16="http://schemas.microsoft.com/office/drawing/2014/main" id="{D4D975D8-42E6-82EC-5F56-CDD3D4872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232" y="939664"/>
            <a:ext cx="3043989" cy="2329909"/>
          </a:xfrm>
          <a:prstGeom prst="rect">
            <a:avLst/>
          </a:prstGeom>
        </p:spPr>
      </p:pic>
      <p:pic>
        <p:nvPicPr>
          <p:cNvPr id="14" name="Picture 13">
            <a:extLst>
              <a:ext uri="{FF2B5EF4-FFF2-40B4-BE49-F238E27FC236}">
                <a16:creationId xmlns:a16="http://schemas.microsoft.com/office/drawing/2014/main" id="{A2BD104A-4B38-A367-4AC6-53B72D8B4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29" y="2338343"/>
            <a:ext cx="2755230" cy="2329910"/>
          </a:xfrm>
          <a:prstGeom prst="rect">
            <a:avLst/>
          </a:prstGeom>
        </p:spPr>
      </p:pic>
      <p:sp>
        <p:nvSpPr>
          <p:cNvPr id="15" name="Arrow: Right 14">
            <a:extLst>
              <a:ext uri="{FF2B5EF4-FFF2-40B4-BE49-F238E27FC236}">
                <a16:creationId xmlns:a16="http://schemas.microsoft.com/office/drawing/2014/main" id="{06545172-DBDC-2DA9-8B58-D7426F51ACFF}"/>
              </a:ext>
            </a:extLst>
          </p:cNvPr>
          <p:cNvSpPr/>
          <p:nvPr/>
        </p:nvSpPr>
        <p:spPr>
          <a:xfrm>
            <a:off x="4195010" y="1726324"/>
            <a:ext cx="2124994" cy="97455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MA" b="1" dirty="0">
                <a:solidFill>
                  <a:srgbClr val="002060"/>
                </a:solidFill>
                <a:effectLst>
                  <a:outerShdw blurRad="38100" dist="38100" dir="2700000" algn="tl">
                    <a:srgbClr val="000000">
                      <a:alpha val="43137"/>
                    </a:srgbClr>
                  </a:outerShdw>
                </a:effectLst>
              </a:rPr>
              <a:t>HARRIS</a:t>
            </a:r>
          </a:p>
        </p:txBody>
      </p:sp>
      <p:sp>
        <p:nvSpPr>
          <p:cNvPr id="16" name="Arrow: Right 15">
            <a:extLst>
              <a:ext uri="{FF2B5EF4-FFF2-40B4-BE49-F238E27FC236}">
                <a16:creationId xmlns:a16="http://schemas.microsoft.com/office/drawing/2014/main" id="{179099E1-482F-8D19-7892-6A48AB1C7FC1}"/>
              </a:ext>
            </a:extLst>
          </p:cNvPr>
          <p:cNvSpPr/>
          <p:nvPr/>
        </p:nvSpPr>
        <p:spPr>
          <a:xfrm>
            <a:off x="4195010" y="4555380"/>
            <a:ext cx="2124994" cy="97455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MA" b="1" dirty="0">
                <a:solidFill>
                  <a:srgbClr val="002060"/>
                </a:solidFill>
                <a:effectLst>
                  <a:outerShdw blurRad="38100" dist="38100" dir="2700000" algn="tl">
                    <a:srgbClr val="000000">
                      <a:alpha val="43137"/>
                    </a:srgbClr>
                  </a:outerShdw>
                </a:effectLst>
              </a:rPr>
              <a:t>SUSAN</a:t>
            </a:r>
          </a:p>
        </p:txBody>
      </p:sp>
      <p:sp>
        <p:nvSpPr>
          <p:cNvPr id="18" name="TextBox 17">
            <a:extLst>
              <a:ext uri="{FF2B5EF4-FFF2-40B4-BE49-F238E27FC236}">
                <a16:creationId xmlns:a16="http://schemas.microsoft.com/office/drawing/2014/main" id="{2704E4A8-D196-F400-2335-30AD141D54FB}"/>
              </a:ext>
            </a:extLst>
          </p:cNvPr>
          <p:cNvSpPr txBox="1"/>
          <p:nvPr/>
        </p:nvSpPr>
        <p:spPr>
          <a:xfrm>
            <a:off x="874295" y="344058"/>
            <a:ext cx="4167523" cy="584775"/>
          </a:xfrm>
          <a:prstGeom prst="rect">
            <a:avLst/>
          </a:prstGeom>
          <a:noFill/>
        </p:spPr>
        <p:txBody>
          <a:bodyPr wrap="square" rtlCol="0">
            <a:spAutoFit/>
          </a:bodyPr>
          <a:lstStyle/>
          <a:p>
            <a:r>
              <a:rPr lang="fr-MA" sz="3200" dirty="0">
                <a:solidFill>
                  <a:srgbClr val="002060"/>
                </a:solidFill>
                <a:effectLst>
                  <a:outerShdw blurRad="38100" dist="38100" dir="2700000" algn="tl">
                    <a:srgbClr val="000000">
                      <a:alpha val="43137"/>
                    </a:srgbClr>
                  </a:outerShdw>
                </a:effectLst>
              </a:rPr>
              <a:t>Image en niveau de gris</a:t>
            </a:r>
          </a:p>
        </p:txBody>
      </p:sp>
      <p:pic>
        <p:nvPicPr>
          <p:cNvPr id="20" name="Picture 19">
            <a:extLst>
              <a:ext uri="{FF2B5EF4-FFF2-40B4-BE49-F238E27FC236}">
                <a16:creationId xmlns:a16="http://schemas.microsoft.com/office/drawing/2014/main" id="{E53F4ED0-B139-ACD6-D1F0-B75025FAD542}"/>
              </a:ext>
            </a:extLst>
          </p:cNvPr>
          <p:cNvPicPr>
            <a:picLocks noChangeAspect="1"/>
          </p:cNvPicPr>
          <p:nvPr/>
        </p:nvPicPr>
        <p:blipFill>
          <a:blip r:embed="rId5"/>
          <a:stretch>
            <a:fillRect/>
          </a:stretch>
        </p:blipFill>
        <p:spPr>
          <a:xfrm>
            <a:off x="7327233" y="3929741"/>
            <a:ext cx="3043988" cy="2422934"/>
          </a:xfrm>
          <a:prstGeom prst="rect">
            <a:avLst/>
          </a:prstGeom>
        </p:spPr>
      </p:pic>
    </p:spTree>
    <p:extLst>
      <p:ext uri="{BB962C8B-B14F-4D97-AF65-F5344CB8AC3E}">
        <p14:creationId xmlns:p14="http://schemas.microsoft.com/office/powerpoint/2010/main" val="10199523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CAD2A8-5331-F7FE-709B-998AE9BB2486}"/>
              </a:ext>
            </a:extLst>
          </p:cNvPr>
          <p:cNvSpPr>
            <a:spLocks noGrp="1"/>
          </p:cNvSpPr>
          <p:nvPr>
            <p:ph type="sldNum" sz="quarter" idx="12"/>
          </p:nvPr>
        </p:nvSpPr>
        <p:spPr/>
        <p:txBody>
          <a:bodyPr/>
          <a:lstStyle/>
          <a:p>
            <a:fld id="{3A98EE3D-8CD1-4C3F-BD1C-C98C9596463C}" type="slidenum">
              <a:rPr lang="en-US" sz="2400" b="1" i="1" smtClean="0"/>
              <a:t>16</a:t>
            </a:fld>
            <a:endParaRPr lang="en-US" sz="2400" b="1" i="1" dirty="0"/>
          </a:p>
        </p:txBody>
      </p:sp>
      <p:sp>
        <p:nvSpPr>
          <p:cNvPr id="5" name="Arrow: Right 4">
            <a:extLst>
              <a:ext uri="{FF2B5EF4-FFF2-40B4-BE49-F238E27FC236}">
                <a16:creationId xmlns:a16="http://schemas.microsoft.com/office/drawing/2014/main" id="{1306E302-7BB7-DD9A-6408-9FB848F4B086}"/>
              </a:ext>
            </a:extLst>
          </p:cNvPr>
          <p:cNvSpPr/>
          <p:nvPr/>
        </p:nvSpPr>
        <p:spPr>
          <a:xfrm>
            <a:off x="4102768" y="1780817"/>
            <a:ext cx="2124994" cy="97455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MA" b="1" dirty="0">
                <a:solidFill>
                  <a:srgbClr val="002060"/>
                </a:solidFill>
                <a:effectLst>
                  <a:outerShdw blurRad="38100" dist="38100" dir="2700000" algn="tl">
                    <a:srgbClr val="000000">
                      <a:alpha val="43137"/>
                    </a:srgbClr>
                  </a:outerShdw>
                </a:effectLst>
              </a:rPr>
              <a:t>HARRIS</a:t>
            </a:r>
          </a:p>
        </p:txBody>
      </p:sp>
      <p:sp>
        <p:nvSpPr>
          <p:cNvPr id="6" name="Arrow: Right 5">
            <a:extLst>
              <a:ext uri="{FF2B5EF4-FFF2-40B4-BE49-F238E27FC236}">
                <a16:creationId xmlns:a16="http://schemas.microsoft.com/office/drawing/2014/main" id="{958F8C02-599E-35EC-1FA6-B1E41D6E104C}"/>
              </a:ext>
            </a:extLst>
          </p:cNvPr>
          <p:cNvSpPr/>
          <p:nvPr/>
        </p:nvSpPr>
        <p:spPr>
          <a:xfrm>
            <a:off x="4102768" y="4931217"/>
            <a:ext cx="2124994" cy="97455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MA" b="1" dirty="0">
                <a:solidFill>
                  <a:srgbClr val="002060"/>
                </a:solidFill>
                <a:effectLst>
                  <a:outerShdw blurRad="38100" dist="38100" dir="2700000" algn="tl">
                    <a:srgbClr val="000000">
                      <a:alpha val="43137"/>
                    </a:srgbClr>
                  </a:outerShdw>
                </a:effectLst>
              </a:rPr>
              <a:t>SUSAN</a:t>
            </a:r>
          </a:p>
        </p:txBody>
      </p:sp>
      <p:sp>
        <p:nvSpPr>
          <p:cNvPr id="7" name="TextBox 6">
            <a:extLst>
              <a:ext uri="{FF2B5EF4-FFF2-40B4-BE49-F238E27FC236}">
                <a16:creationId xmlns:a16="http://schemas.microsoft.com/office/drawing/2014/main" id="{B386FDAE-B426-29BE-7C05-A1D8209404AC}"/>
              </a:ext>
            </a:extLst>
          </p:cNvPr>
          <p:cNvSpPr txBox="1"/>
          <p:nvPr/>
        </p:nvSpPr>
        <p:spPr>
          <a:xfrm>
            <a:off x="767723" y="249578"/>
            <a:ext cx="4167523" cy="584775"/>
          </a:xfrm>
          <a:prstGeom prst="rect">
            <a:avLst/>
          </a:prstGeom>
          <a:noFill/>
        </p:spPr>
        <p:txBody>
          <a:bodyPr wrap="square" rtlCol="0">
            <a:spAutoFit/>
          </a:bodyPr>
          <a:lstStyle/>
          <a:p>
            <a:r>
              <a:rPr lang="fr-MA" sz="3200" dirty="0">
                <a:solidFill>
                  <a:srgbClr val="002060"/>
                </a:solidFill>
                <a:effectLst>
                  <a:outerShdw blurRad="38100" dist="38100" dir="2700000" algn="tl">
                    <a:srgbClr val="000000">
                      <a:alpha val="43137"/>
                    </a:srgbClr>
                  </a:outerShdw>
                </a:effectLst>
              </a:rPr>
              <a:t>Image transformée</a:t>
            </a:r>
          </a:p>
        </p:txBody>
      </p:sp>
      <p:pic>
        <p:nvPicPr>
          <p:cNvPr id="9" name="Picture 8">
            <a:extLst>
              <a:ext uri="{FF2B5EF4-FFF2-40B4-BE49-F238E27FC236}">
                <a16:creationId xmlns:a16="http://schemas.microsoft.com/office/drawing/2014/main" id="{1ADBF324-F7FC-C8ED-2BE2-6E110EC1B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82" y="2588684"/>
            <a:ext cx="3152272" cy="2536768"/>
          </a:xfrm>
          <a:prstGeom prst="rect">
            <a:avLst/>
          </a:prstGeom>
        </p:spPr>
      </p:pic>
      <p:pic>
        <p:nvPicPr>
          <p:cNvPr id="11" name="Picture 10">
            <a:extLst>
              <a:ext uri="{FF2B5EF4-FFF2-40B4-BE49-F238E27FC236}">
                <a16:creationId xmlns:a16="http://schemas.microsoft.com/office/drawing/2014/main" id="{635BD26D-32BE-0D15-30BA-1C838754F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506" y="1014635"/>
            <a:ext cx="2931106" cy="2450268"/>
          </a:xfrm>
          <a:prstGeom prst="rect">
            <a:avLst/>
          </a:prstGeom>
        </p:spPr>
      </p:pic>
      <p:pic>
        <p:nvPicPr>
          <p:cNvPr id="4" name="Picture 3">
            <a:extLst>
              <a:ext uri="{FF2B5EF4-FFF2-40B4-BE49-F238E27FC236}">
                <a16:creationId xmlns:a16="http://schemas.microsoft.com/office/drawing/2014/main" id="{805ECD65-F502-2FC3-E89D-064C26254D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505" y="4090737"/>
            <a:ext cx="2931107" cy="2450268"/>
          </a:xfrm>
          <a:prstGeom prst="rect">
            <a:avLst/>
          </a:prstGeom>
        </p:spPr>
      </p:pic>
    </p:spTree>
    <p:extLst>
      <p:ext uri="{BB962C8B-B14F-4D97-AF65-F5344CB8AC3E}">
        <p14:creationId xmlns:p14="http://schemas.microsoft.com/office/powerpoint/2010/main" val="31790654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DB1F4D-025A-47ED-1638-0032069FAED4}"/>
              </a:ext>
            </a:extLst>
          </p:cNvPr>
          <p:cNvSpPr>
            <a:spLocks noGrp="1"/>
          </p:cNvSpPr>
          <p:nvPr>
            <p:ph type="sldNum" sz="quarter" idx="12"/>
          </p:nvPr>
        </p:nvSpPr>
        <p:spPr/>
        <p:txBody>
          <a:bodyPr/>
          <a:lstStyle/>
          <a:p>
            <a:fld id="{3A98EE3D-8CD1-4C3F-BD1C-C98C9596463C}" type="slidenum">
              <a:rPr lang="en-US" sz="2400" b="1" i="1" smtClean="0"/>
              <a:t>17</a:t>
            </a:fld>
            <a:endParaRPr lang="en-US" sz="2400" b="1" i="1" dirty="0"/>
          </a:p>
        </p:txBody>
      </p:sp>
      <p:sp>
        <p:nvSpPr>
          <p:cNvPr id="3" name="Arrow: Right 2">
            <a:extLst>
              <a:ext uri="{FF2B5EF4-FFF2-40B4-BE49-F238E27FC236}">
                <a16:creationId xmlns:a16="http://schemas.microsoft.com/office/drawing/2014/main" id="{AC89FC23-B5C5-4C0D-A6EE-C4270C5B9136}"/>
              </a:ext>
            </a:extLst>
          </p:cNvPr>
          <p:cNvSpPr/>
          <p:nvPr/>
        </p:nvSpPr>
        <p:spPr>
          <a:xfrm>
            <a:off x="4102768" y="1561043"/>
            <a:ext cx="2124994" cy="97455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MA" b="1" dirty="0">
                <a:solidFill>
                  <a:srgbClr val="002060"/>
                </a:solidFill>
                <a:effectLst>
                  <a:outerShdw blurRad="38100" dist="38100" dir="2700000" algn="tl">
                    <a:srgbClr val="000000">
                      <a:alpha val="43137"/>
                    </a:srgbClr>
                  </a:outerShdw>
                </a:effectLst>
              </a:rPr>
              <a:t>HARRIS</a:t>
            </a:r>
          </a:p>
        </p:txBody>
      </p:sp>
      <p:sp>
        <p:nvSpPr>
          <p:cNvPr id="4" name="Arrow: Right 3">
            <a:extLst>
              <a:ext uri="{FF2B5EF4-FFF2-40B4-BE49-F238E27FC236}">
                <a16:creationId xmlns:a16="http://schemas.microsoft.com/office/drawing/2014/main" id="{3EF20A2D-51BC-D955-6DF5-8898599F8443}"/>
              </a:ext>
            </a:extLst>
          </p:cNvPr>
          <p:cNvSpPr/>
          <p:nvPr/>
        </p:nvSpPr>
        <p:spPr>
          <a:xfrm>
            <a:off x="4002505" y="4865716"/>
            <a:ext cx="2124994" cy="97455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MA" b="1" dirty="0">
                <a:solidFill>
                  <a:srgbClr val="002060"/>
                </a:solidFill>
                <a:effectLst>
                  <a:outerShdw blurRad="38100" dist="38100" dir="2700000" algn="tl">
                    <a:srgbClr val="000000">
                      <a:alpha val="43137"/>
                    </a:srgbClr>
                  </a:outerShdw>
                </a:effectLst>
              </a:rPr>
              <a:t>SUSAN</a:t>
            </a:r>
          </a:p>
        </p:txBody>
      </p:sp>
      <p:sp>
        <p:nvSpPr>
          <p:cNvPr id="5" name="TextBox 4">
            <a:extLst>
              <a:ext uri="{FF2B5EF4-FFF2-40B4-BE49-F238E27FC236}">
                <a16:creationId xmlns:a16="http://schemas.microsoft.com/office/drawing/2014/main" id="{FC71AFC1-E7B0-46FA-2E2D-81EF020C5885}"/>
              </a:ext>
            </a:extLst>
          </p:cNvPr>
          <p:cNvSpPr txBox="1"/>
          <p:nvPr/>
        </p:nvSpPr>
        <p:spPr>
          <a:xfrm>
            <a:off x="767723" y="249578"/>
            <a:ext cx="4167523" cy="584775"/>
          </a:xfrm>
          <a:prstGeom prst="rect">
            <a:avLst/>
          </a:prstGeom>
          <a:noFill/>
        </p:spPr>
        <p:txBody>
          <a:bodyPr wrap="square" rtlCol="0">
            <a:spAutoFit/>
          </a:bodyPr>
          <a:lstStyle/>
          <a:p>
            <a:r>
              <a:rPr lang="fr-MA" sz="3200" dirty="0">
                <a:solidFill>
                  <a:srgbClr val="002060"/>
                </a:solidFill>
                <a:effectLst>
                  <a:outerShdw blurRad="38100" dist="38100" dir="2700000" algn="tl">
                    <a:srgbClr val="000000">
                      <a:alpha val="43137"/>
                    </a:srgbClr>
                  </a:outerShdw>
                </a:effectLst>
              </a:rPr>
              <a:t>Image bruitée</a:t>
            </a:r>
          </a:p>
        </p:txBody>
      </p:sp>
      <p:pic>
        <p:nvPicPr>
          <p:cNvPr id="9" name="Picture 8">
            <a:extLst>
              <a:ext uri="{FF2B5EF4-FFF2-40B4-BE49-F238E27FC236}">
                <a16:creationId xmlns:a16="http://schemas.microsoft.com/office/drawing/2014/main" id="{6340A2FB-5657-2041-A00D-D2C8519A5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56" y="2535601"/>
            <a:ext cx="3300990" cy="2433441"/>
          </a:xfrm>
          <a:prstGeom prst="rect">
            <a:avLst/>
          </a:prstGeom>
        </p:spPr>
      </p:pic>
      <p:pic>
        <p:nvPicPr>
          <p:cNvPr id="11" name="Picture 10">
            <a:extLst>
              <a:ext uri="{FF2B5EF4-FFF2-40B4-BE49-F238E27FC236}">
                <a16:creationId xmlns:a16="http://schemas.microsoft.com/office/drawing/2014/main" id="{A9061FC6-59F7-F6D4-D19D-94AA75267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043" y="541965"/>
            <a:ext cx="3212431" cy="2538119"/>
          </a:xfrm>
          <a:prstGeom prst="rect">
            <a:avLst/>
          </a:prstGeom>
        </p:spPr>
      </p:pic>
      <p:pic>
        <p:nvPicPr>
          <p:cNvPr id="13" name="Picture 12">
            <a:extLst>
              <a:ext uri="{FF2B5EF4-FFF2-40B4-BE49-F238E27FC236}">
                <a16:creationId xmlns:a16="http://schemas.microsoft.com/office/drawing/2014/main" id="{CDC19E8F-E972-1E4C-0FA9-87B53B0A2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043" y="4035784"/>
            <a:ext cx="3212430" cy="2634422"/>
          </a:xfrm>
          <a:prstGeom prst="rect">
            <a:avLst/>
          </a:prstGeom>
        </p:spPr>
      </p:pic>
    </p:spTree>
    <p:extLst>
      <p:ext uri="{BB962C8B-B14F-4D97-AF65-F5344CB8AC3E}">
        <p14:creationId xmlns:p14="http://schemas.microsoft.com/office/powerpoint/2010/main" val="4143711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CC473-C884-76CC-4C6A-B0A12DFAE07B}"/>
              </a:ext>
            </a:extLst>
          </p:cNvPr>
          <p:cNvSpPr txBox="1"/>
          <p:nvPr/>
        </p:nvSpPr>
        <p:spPr>
          <a:xfrm>
            <a:off x="-1" y="236529"/>
            <a:ext cx="12455525" cy="1138773"/>
          </a:xfrm>
          <a:prstGeom prst="rect">
            <a:avLst/>
          </a:prstGeom>
          <a:noFill/>
        </p:spPr>
        <p:txBody>
          <a:bodyPr wrap="square">
            <a:spAutoFit/>
          </a:bodyPr>
          <a:lstStyle/>
          <a:p>
            <a:pPr algn="ctr"/>
            <a:r>
              <a:rPr lang="fr-FR" sz="3600" b="1" dirty="0">
                <a:effectLst>
                  <a:outerShdw blurRad="38100" dist="38100" dir="2700000" algn="tl">
                    <a:srgbClr val="000000">
                      <a:alpha val="43137"/>
                    </a:srgbClr>
                  </a:outerShdw>
                </a:effectLst>
              </a:rPr>
              <a:t>Développement d’une interface Matlab</a:t>
            </a:r>
            <a:br>
              <a:rPr lang="fr-FR" sz="3600" b="1" dirty="0">
                <a:effectLst>
                  <a:outerShdw blurRad="38100" dist="38100" dir="2700000" algn="tl">
                    <a:srgbClr val="000000">
                      <a:alpha val="43137"/>
                    </a:srgbClr>
                  </a:outerShdw>
                </a:effectLst>
              </a:rPr>
            </a:br>
            <a:endParaRPr lang="fr-MA" sz="3200" b="1" dirty="0"/>
          </a:p>
        </p:txBody>
      </p:sp>
      <p:pic>
        <p:nvPicPr>
          <p:cNvPr id="5" name="Picture 4">
            <a:extLst>
              <a:ext uri="{FF2B5EF4-FFF2-40B4-BE49-F238E27FC236}">
                <a16:creationId xmlns:a16="http://schemas.microsoft.com/office/drawing/2014/main" id="{E5E77888-BEA9-D631-4A2A-BE9950263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30" y="1634482"/>
            <a:ext cx="5409914" cy="36092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1A100B10-DED3-DDB1-2C8A-3F72C93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761" y="1634483"/>
            <a:ext cx="5842934" cy="36092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E0A5ADA4-6ADB-AB11-6B2A-A2BFEF148AB2}"/>
              </a:ext>
            </a:extLst>
          </p:cNvPr>
          <p:cNvSpPr>
            <a:spLocks noGrp="1"/>
          </p:cNvSpPr>
          <p:nvPr>
            <p:ph type="sldNum" sz="quarter" idx="12"/>
          </p:nvPr>
        </p:nvSpPr>
        <p:spPr/>
        <p:txBody>
          <a:bodyPr/>
          <a:lstStyle/>
          <a:p>
            <a:fld id="{3A98EE3D-8CD1-4C3F-BD1C-C98C9596463C}" type="slidenum">
              <a:rPr lang="en-US" sz="2400" b="1" i="1" smtClean="0"/>
              <a:t>18</a:t>
            </a:fld>
            <a:endParaRPr lang="en-US" sz="2400" b="1" i="1" dirty="0"/>
          </a:p>
        </p:txBody>
      </p:sp>
      <p:sp>
        <p:nvSpPr>
          <p:cNvPr id="6" name="TextBox 5">
            <a:extLst>
              <a:ext uri="{FF2B5EF4-FFF2-40B4-BE49-F238E27FC236}">
                <a16:creationId xmlns:a16="http://schemas.microsoft.com/office/drawing/2014/main" id="{ED7860C9-D143-1F3F-DB58-8C706A994539}"/>
              </a:ext>
            </a:extLst>
          </p:cNvPr>
          <p:cNvSpPr txBox="1"/>
          <p:nvPr/>
        </p:nvSpPr>
        <p:spPr>
          <a:xfrm>
            <a:off x="1330909" y="5564830"/>
            <a:ext cx="5006340" cy="461665"/>
          </a:xfrm>
          <a:prstGeom prst="rect">
            <a:avLst/>
          </a:prstGeom>
          <a:noFill/>
        </p:spPr>
        <p:txBody>
          <a:bodyPr wrap="square" rtlCol="0">
            <a:spAutoFit/>
          </a:bodyPr>
          <a:lstStyle/>
          <a:p>
            <a:r>
              <a:rPr lang="fr-FR" sz="2400" i="1" dirty="0">
                <a:solidFill>
                  <a:srgbClr val="002060"/>
                </a:solidFill>
              </a:rPr>
              <a:t>Figure9: Page d’accueil</a:t>
            </a:r>
            <a:r>
              <a:rPr lang="fr-FR" sz="2400" i="1" dirty="0">
                <a:solidFill>
                  <a:srgbClr val="002060"/>
                </a:solidFill>
                <a:effectLst>
                  <a:outerShdw blurRad="38100" dist="38100" dir="2700000" algn="tl">
                    <a:srgbClr val="000000">
                      <a:alpha val="43137"/>
                    </a:srgbClr>
                  </a:outerShdw>
                </a:effectLst>
              </a:rPr>
              <a:t> </a:t>
            </a:r>
            <a:endParaRPr lang="fr-FR" sz="2400" i="1" dirty="0">
              <a:solidFill>
                <a:srgbClr val="002060"/>
              </a:solidFill>
            </a:endParaRPr>
          </a:p>
        </p:txBody>
      </p:sp>
      <p:sp>
        <p:nvSpPr>
          <p:cNvPr id="8" name="TextBox 7">
            <a:extLst>
              <a:ext uri="{FF2B5EF4-FFF2-40B4-BE49-F238E27FC236}">
                <a16:creationId xmlns:a16="http://schemas.microsoft.com/office/drawing/2014/main" id="{F1AC6669-0290-1E13-F694-930896A6D626}"/>
              </a:ext>
            </a:extLst>
          </p:cNvPr>
          <p:cNvSpPr txBox="1"/>
          <p:nvPr/>
        </p:nvSpPr>
        <p:spPr>
          <a:xfrm>
            <a:off x="7449185" y="5564830"/>
            <a:ext cx="5006340" cy="461665"/>
          </a:xfrm>
          <a:prstGeom prst="rect">
            <a:avLst/>
          </a:prstGeom>
          <a:noFill/>
        </p:spPr>
        <p:txBody>
          <a:bodyPr wrap="square" rtlCol="0">
            <a:spAutoFit/>
          </a:bodyPr>
          <a:lstStyle/>
          <a:p>
            <a:r>
              <a:rPr lang="fr-FR" sz="2400" i="1" dirty="0">
                <a:solidFill>
                  <a:srgbClr val="002060"/>
                </a:solidFill>
              </a:rPr>
              <a:t>Figure10: Page principale</a:t>
            </a:r>
            <a:r>
              <a:rPr lang="fr-FR" sz="2400" i="1" dirty="0">
                <a:solidFill>
                  <a:srgbClr val="002060"/>
                </a:solidFill>
                <a:effectLst>
                  <a:outerShdw blurRad="38100" dist="38100" dir="2700000" algn="tl">
                    <a:srgbClr val="000000">
                      <a:alpha val="43137"/>
                    </a:srgbClr>
                  </a:outerShdw>
                </a:effectLst>
              </a:rPr>
              <a:t> </a:t>
            </a:r>
            <a:endParaRPr lang="fr-FR" sz="2400" i="1" dirty="0">
              <a:solidFill>
                <a:srgbClr val="002060"/>
              </a:solidFill>
            </a:endParaRPr>
          </a:p>
        </p:txBody>
      </p:sp>
    </p:spTree>
    <p:extLst>
      <p:ext uri="{BB962C8B-B14F-4D97-AF65-F5344CB8AC3E}">
        <p14:creationId xmlns:p14="http://schemas.microsoft.com/office/powerpoint/2010/main" val="12004363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7B12F0-0DD5-79E8-96FB-AF9CAC798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325"/>
            <a:ext cx="12455524" cy="6184033"/>
          </a:xfrm>
          <a:prstGeom prst="rect">
            <a:avLst/>
          </a:prstGeom>
        </p:spPr>
      </p:pic>
      <p:sp>
        <p:nvSpPr>
          <p:cNvPr id="3" name="Slide Number Placeholder 2">
            <a:extLst>
              <a:ext uri="{FF2B5EF4-FFF2-40B4-BE49-F238E27FC236}">
                <a16:creationId xmlns:a16="http://schemas.microsoft.com/office/drawing/2014/main" id="{B021CD89-7397-E3B0-EBD6-EB7C65479436}"/>
              </a:ext>
            </a:extLst>
          </p:cNvPr>
          <p:cNvSpPr>
            <a:spLocks noGrp="1"/>
          </p:cNvSpPr>
          <p:nvPr>
            <p:ph type="sldNum" sz="quarter" idx="12"/>
          </p:nvPr>
        </p:nvSpPr>
        <p:spPr/>
        <p:txBody>
          <a:bodyPr/>
          <a:lstStyle/>
          <a:p>
            <a:fld id="{3A98EE3D-8CD1-4C3F-BD1C-C98C9596463C}" type="slidenum">
              <a:rPr lang="en-US" sz="2400" b="1" i="1" smtClean="0"/>
              <a:t>19</a:t>
            </a:fld>
            <a:endParaRPr lang="en-US" sz="2400" b="1" i="1" dirty="0"/>
          </a:p>
        </p:txBody>
      </p:sp>
      <p:sp>
        <p:nvSpPr>
          <p:cNvPr id="4" name="TextBox 3">
            <a:extLst>
              <a:ext uri="{FF2B5EF4-FFF2-40B4-BE49-F238E27FC236}">
                <a16:creationId xmlns:a16="http://schemas.microsoft.com/office/drawing/2014/main" id="{A6428DB4-061A-C83A-7268-DF6E92133F39}"/>
              </a:ext>
            </a:extLst>
          </p:cNvPr>
          <p:cNvSpPr txBox="1"/>
          <p:nvPr/>
        </p:nvSpPr>
        <p:spPr>
          <a:xfrm>
            <a:off x="4134267" y="6269192"/>
            <a:ext cx="5006340" cy="461665"/>
          </a:xfrm>
          <a:prstGeom prst="rect">
            <a:avLst/>
          </a:prstGeom>
          <a:noFill/>
        </p:spPr>
        <p:txBody>
          <a:bodyPr wrap="square" rtlCol="0">
            <a:spAutoFit/>
          </a:bodyPr>
          <a:lstStyle/>
          <a:p>
            <a:r>
              <a:rPr lang="fr-FR" sz="2400" i="1" dirty="0">
                <a:solidFill>
                  <a:srgbClr val="002060"/>
                </a:solidFill>
              </a:rPr>
              <a:t>Figure11: Opérations de base</a:t>
            </a:r>
            <a:r>
              <a:rPr lang="fr-FR" sz="2400" i="1" dirty="0">
                <a:solidFill>
                  <a:srgbClr val="002060"/>
                </a:solidFill>
                <a:effectLst>
                  <a:outerShdw blurRad="38100" dist="38100" dir="2700000" algn="tl">
                    <a:srgbClr val="000000">
                      <a:alpha val="43137"/>
                    </a:srgbClr>
                  </a:outerShdw>
                </a:effectLst>
              </a:rPr>
              <a:t> </a:t>
            </a:r>
            <a:endParaRPr lang="fr-FR" sz="2400" i="1" dirty="0">
              <a:solidFill>
                <a:srgbClr val="002060"/>
              </a:solidFill>
            </a:endParaRPr>
          </a:p>
        </p:txBody>
      </p:sp>
    </p:spTree>
    <p:extLst>
      <p:ext uri="{BB962C8B-B14F-4D97-AF65-F5344CB8AC3E}">
        <p14:creationId xmlns:p14="http://schemas.microsoft.com/office/powerpoint/2010/main" val="12163262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allout: Down Arrow 3">
            <a:extLst>
              <a:ext uri="{FF2B5EF4-FFF2-40B4-BE49-F238E27FC236}">
                <a16:creationId xmlns:a16="http://schemas.microsoft.com/office/drawing/2014/main" id="{CF785B5E-D19F-E71C-883E-D5D040AD0D8E}"/>
              </a:ext>
            </a:extLst>
          </p:cNvPr>
          <p:cNvSpPr/>
          <p:nvPr/>
        </p:nvSpPr>
        <p:spPr>
          <a:xfrm>
            <a:off x="4922873" y="255181"/>
            <a:ext cx="2445489" cy="1116418"/>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MA" sz="4400" b="1" dirty="0">
                <a:solidFill>
                  <a:srgbClr val="002060"/>
                </a:solidFill>
                <a:effectLst>
                  <a:outerShdw blurRad="38100" dist="38100" dir="2700000" algn="tl">
                    <a:srgbClr val="000000">
                      <a:alpha val="43137"/>
                    </a:srgbClr>
                  </a:outerShdw>
                </a:effectLst>
                <a:latin typeface="Algerian" panose="04020705040A02060702" pitchFamily="82" charset="0"/>
              </a:rPr>
              <a:t>PLAN</a:t>
            </a:r>
          </a:p>
        </p:txBody>
      </p:sp>
      <p:sp>
        <p:nvSpPr>
          <p:cNvPr id="6" name="Minus Sign 5">
            <a:extLst>
              <a:ext uri="{FF2B5EF4-FFF2-40B4-BE49-F238E27FC236}">
                <a16:creationId xmlns:a16="http://schemas.microsoft.com/office/drawing/2014/main" id="{4981506D-FB88-11F0-4741-3032C5A275A4}"/>
              </a:ext>
            </a:extLst>
          </p:cNvPr>
          <p:cNvSpPr/>
          <p:nvPr/>
        </p:nvSpPr>
        <p:spPr>
          <a:xfrm rot="5400000">
            <a:off x="2355110" y="4003159"/>
            <a:ext cx="7581012" cy="510363"/>
          </a:xfrm>
          <a:prstGeom prst="mathMinu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MA"/>
          </a:p>
        </p:txBody>
      </p:sp>
      <p:sp>
        <p:nvSpPr>
          <p:cNvPr id="9" name="Explosion: 8 Points 8">
            <a:extLst>
              <a:ext uri="{FF2B5EF4-FFF2-40B4-BE49-F238E27FC236}">
                <a16:creationId xmlns:a16="http://schemas.microsoft.com/office/drawing/2014/main" id="{A726C670-2232-1397-FE9C-E6FF524E3435}"/>
              </a:ext>
            </a:extLst>
          </p:cNvPr>
          <p:cNvSpPr/>
          <p:nvPr/>
        </p:nvSpPr>
        <p:spPr>
          <a:xfrm>
            <a:off x="308338" y="1456661"/>
            <a:ext cx="510365" cy="563525"/>
          </a:xfrm>
          <a:prstGeom prst="irregularSeal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MA" dirty="0">
                <a:ln w="0"/>
                <a:solidFill>
                  <a:schemeClr val="tx1"/>
                </a:solidFill>
                <a:effectLst>
                  <a:outerShdw blurRad="38100" dist="19050" dir="2700000" algn="tl" rotWithShape="0">
                    <a:schemeClr val="dk1">
                      <a:alpha val="40000"/>
                    </a:schemeClr>
                  </a:outerShdw>
                </a:effectLst>
              </a:rPr>
              <a:t>1</a:t>
            </a:r>
          </a:p>
        </p:txBody>
      </p:sp>
      <p:sp>
        <p:nvSpPr>
          <p:cNvPr id="11" name="TextBox 10">
            <a:extLst>
              <a:ext uri="{FF2B5EF4-FFF2-40B4-BE49-F238E27FC236}">
                <a16:creationId xmlns:a16="http://schemas.microsoft.com/office/drawing/2014/main" id="{D98A44CC-9BC0-6378-08CB-9E288A6B8512}"/>
              </a:ext>
            </a:extLst>
          </p:cNvPr>
          <p:cNvSpPr txBox="1"/>
          <p:nvPr/>
        </p:nvSpPr>
        <p:spPr>
          <a:xfrm>
            <a:off x="850604" y="1452347"/>
            <a:ext cx="3381154" cy="523220"/>
          </a:xfrm>
          <a:prstGeom prst="rect">
            <a:avLst/>
          </a:prstGeom>
          <a:noFill/>
        </p:spPr>
        <p:txBody>
          <a:bodyPr wrap="square" rtlCol="0">
            <a:spAutoFit/>
          </a:bodyPr>
          <a:lstStyle/>
          <a:p>
            <a:r>
              <a:rPr lang="fr-MA" sz="2800" b="1" dirty="0">
                <a:effectLst>
                  <a:outerShdw blurRad="38100" dist="38100" dir="2700000" algn="tl">
                    <a:srgbClr val="000000">
                      <a:alpha val="43137"/>
                    </a:srgbClr>
                  </a:outerShdw>
                </a:effectLst>
              </a:rPr>
              <a:t>Introduction</a:t>
            </a:r>
            <a:endParaRPr lang="fr-MA" sz="2400" b="1" dirty="0">
              <a:effectLst>
                <a:outerShdw blurRad="38100" dist="38100" dir="2700000" algn="tl">
                  <a:srgbClr val="000000">
                    <a:alpha val="43137"/>
                  </a:srgbClr>
                </a:outerShdw>
              </a:effectLst>
            </a:endParaRPr>
          </a:p>
        </p:txBody>
      </p:sp>
      <p:sp>
        <p:nvSpPr>
          <p:cNvPr id="39" name="Explosion: 8 Points 38">
            <a:extLst>
              <a:ext uri="{FF2B5EF4-FFF2-40B4-BE49-F238E27FC236}">
                <a16:creationId xmlns:a16="http://schemas.microsoft.com/office/drawing/2014/main" id="{BBC9E73F-70C6-5279-112E-597F873E671D}"/>
              </a:ext>
            </a:extLst>
          </p:cNvPr>
          <p:cNvSpPr/>
          <p:nvPr/>
        </p:nvSpPr>
        <p:spPr>
          <a:xfrm>
            <a:off x="308338" y="2140174"/>
            <a:ext cx="510365" cy="563525"/>
          </a:xfrm>
          <a:prstGeom prst="irregularSeal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MA" dirty="0">
                <a:ln w="0"/>
                <a:solidFill>
                  <a:schemeClr val="tx1"/>
                </a:solidFill>
                <a:effectLst>
                  <a:outerShdw blurRad="38100" dist="19050" dir="2700000" algn="tl" rotWithShape="0">
                    <a:schemeClr val="dk1">
                      <a:alpha val="40000"/>
                    </a:schemeClr>
                  </a:outerShdw>
                </a:effectLst>
              </a:rPr>
              <a:t>2</a:t>
            </a:r>
          </a:p>
        </p:txBody>
      </p:sp>
      <p:sp>
        <p:nvSpPr>
          <p:cNvPr id="40" name="TextBox 39">
            <a:extLst>
              <a:ext uri="{FF2B5EF4-FFF2-40B4-BE49-F238E27FC236}">
                <a16:creationId xmlns:a16="http://schemas.microsoft.com/office/drawing/2014/main" id="{8E143A46-09FF-C29A-9B61-0136B2C76CBE}"/>
              </a:ext>
            </a:extLst>
          </p:cNvPr>
          <p:cNvSpPr txBox="1"/>
          <p:nvPr/>
        </p:nvSpPr>
        <p:spPr>
          <a:xfrm>
            <a:off x="893134" y="2140174"/>
            <a:ext cx="5334627" cy="954107"/>
          </a:xfrm>
          <a:prstGeom prst="rect">
            <a:avLst/>
          </a:prstGeom>
          <a:noFill/>
        </p:spPr>
        <p:txBody>
          <a:bodyPr wrap="square" rtlCol="0">
            <a:spAutoFit/>
          </a:bodyPr>
          <a:lstStyle/>
          <a:p>
            <a:r>
              <a:rPr lang="fr-MA" sz="2800" b="1" dirty="0">
                <a:effectLst>
                  <a:outerShdw blurRad="38100" dist="38100" dir="2700000" algn="tl">
                    <a:srgbClr val="000000">
                      <a:alpha val="43137"/>
                    </a:srgbClr>
                  </a:outerShdw>
                </a:effectLst>
              </a:rPr>
              <a:t>Notion de base sur le traitement d’image</a:t>
            </a:r>
          </a:p>
        </p:txBody>
      </p:sp>
      <p:sp>
        <p:nvSpPr>
          <p:cNvPr id="12" name="Explosion: 14 Points 11">
            <a:extLst>
              <a:ext uri="{FF2B5EF4-FFF2-40B4-BE49-F238E27FC236}">
                <a16:creationId xmlns:a16="http://schemas.microsoft.com/office/drawing/2014/main" id="{392B363A-032E-8C08-44C4-BA132622D14C}"/>
              </a:ext>
            </a:extLst>
          </p:cNvPr>
          <p:cNvSpPr/>
          <p:nvPr/>
        </p:nvSpPr>
        <p:spPr>
          <a:xfrm>
            <a:off x="978198" y="3195330"/>
            <a:ext cx="318978" cy="345171"/>
          </a:xfrm>
          <a:prstGeom prst="irregularSeal2">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MA" dirty="0"/>
          </a:p>
        </p:txBody>
      </p:sp>
      <p:sp>
        <p:nvSpPr>
          <p:cNvPr id="13" name="TextBox 12">
            <a:extLst>
              <a:ext uri="{FF2B5EF4-FFF2-40B4-BE49-F238E27FC236}">
                <a16:creationId xmlns:a16="http://schemas.microsoft.com/office/drawing/2014/main" id="{F3357510-3C24-16F2-6F51-9FE45E2B1E83}"/>
              </a:ext>
            </a:extLst>
          </p:cNvPr>
          <p:cNvSpPr txBox="1"/>
          <p:nvPr/>
        </p:nvSpPr>
        <p:spPr>
          <a:xfrm>
            <a:off x="1286546" y="3160182"/>
            <a:ext cx="4497572" cy="707886"/>
          </a:xfrm>
          <a:prstGeom prst="rect">
            <a:avLst/>
          </a:prstGeom>
          <a:noFill/>
        </p:spPr>
        <p:txBody>
          <a:bodyPr wrap="square" rtlCol="0">
            <a:spAutoFit/>
          </a:bodyPr>
          <a:lstStyle/>
          <a:p>
            <a:r>
              <a:rPr lang="fr-FR" sz="2000" b="1" dirty="0">
                <a:effectLst>
                  <a:outerShdw blurRad="38100" dist="38100" dir="2700000" algn="tl">
                    <a:srgbClr val="000000">
                      <a:alpha val="43137"/>
                    </a:srgbClr>
                  </a:outerShdw>
                </a:effectLst>
              </a:rPr>
              <a:t>Définition d’une image numérique </a:t>
            </a:r>
          </a:p>
          <a:p>
            <a:endParaRPr lang="fr-MA" sz="2000" dirty="0">
              <a:effectLst>
                <a:outerShdw blurRad="38100" dist="38100" dir="2700000" algn="tl">
                  <a:srgbClr val="000000">
                    <a:alpha val="43137"/>
                  </a:srgbClr>
                </a:outerShdw>
              </a:effectLst>
            </a:endParaRPr>
          </a:p>
        </p:txBody>
      </p:sp>
      <p:sp>
        <p:nvSpPr>
          <p:cNvPr id="45" name="Explosion: 14 Points 44">
            <a:extLst>
              <a:ext uri="{FF2B5EF4-FFF2-40B4-BE49-F238E27FC236}">
                <a16:creationId xmlns:a16="http://schemas.microsoft.com/office/drawing/2014/main" id="{C85CE17C-4B62-2B8B-1188-97C011740C6F}"/>
              </a:ext>
            </a:extLst>
          </p:cNvPr>
          <p:cNvSpPr/>
          <p:nvPr/>
        </p:nvSpPr>
        <p:spPr>
          <a:xfrm>
            <a:off x="967568" y="3750364"/>
            <a:ext cx="318978" cy="345171"/>
          </a:xfrm>
          <a:prstGeom prst="irregularSeal2">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MA" dirty="0"/>
          </a:p>
        </p:txBody>
      </p:sp>
      <p:sp>
        <p:nvSpPr>
          <p:cNvPr id="46" name="TextBox 45">
            <a:extLst>
              <a:ext uri="{FF2B5EF4-FFF2-40B4-BE49-F238E27FC236}">
                <a16:creationId xmlns:a16="http://schemas.microsoft.com/office/drawing/2014/main" id="{19B6436F-8435-3783-47DA-37A149220D7A}"/>
              </a:ext>
            </a:extLst>
          </p:cNvPr>
          <p:cNvSpPr txBox="1"/>
          <p:nvPr/>
        </p:nvSpPr>
        <p:spPr>
          <a:xfrm>
            <a:off x="1275916" y="3715216"/>
            <a:ext cx="4497572" cy="707886"/>
          </a:xfrm>
          <a:prstGeom prst="rect">
            <a:avLst/>
          </a:prstGeom>
          <a:noFill/>
        </p:spPr>
        <p:txBody>
          <a:bodyPr wrap="square" rtlCol="0">
            <a:spAutoFit/>
          </a:bodyPr>
          <a:lstStyle/>
          <a:p>
            <a:r>
              <a:rPr lang="fr-FR" sz="2000" b="1" dirty="0">
                <a:effectLst>
                  <a:outerShdw blurRad="38100" dist="38100" dir="2700000" algn="tl">
                    <a:srgbClr val="000000">
                      <a:alpha val="43137"/>
                    </a:srgbClr>
                  </a:outerShdw>
                </a:effectLst>
              </a:rPr>
              <a:t>Types d’image </a:t>
            </a:r>
          </a:p>
          <a:p>
            <a:endParaRPr lang="fr-MA" sz="2000" dirty="0">
              <a:effectLst>
                <a:outerShdw blurRad="38100" dist="38100" dir="2700000" algn="tl">
                  <a:srgbClr val="000000">
                    <a:alpha val="43137"/>
                  </a:srgbClr>
                </a:outerShdw>
              </a:effectLst>
            </a:endParaRPr>
          </a:p>
        </p:txBody>
      </p:sp>
      <p:sp>
        <p:nvSpPr>
          <p:cNvPr id="47" name="Explosion: 14 Points 46">
            <a:extLst>
              <a:ext uri="{FF2B5EF4-FFF2-40B4-BE49-F238E27FC236}">
                <a16:creationId xmlns:a16="http://schemas.microsoft.com/office/drawing/2014/main" id="{C11B3DA9-1F74-738F-27B0-D47C77D1C321}"/>
              </a:ext>
            </a:extLst>
          </p:cNvPr>
          <p:cNvSpPr/>
          <p:nvPr/>
        </p:nvSpPr>
        <p:spPr>
          <a:xfrm>
            <a:off x="983509" y="4305398"/>
            <a:ext cx="318978" cy="345171"/>
          </a:xfrm>
          <a:prstGeom prst="irregularSeal2">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MA" dirty="0"/>
          </a:p>
        </p:txBody>
      </p:sp>
      <p:sp>
        <p:nvSpPr>
          <p:cNvPr id="48" name="TextBox 47">
            <a:extLst>
              <a:ext uri="{FF2B5EF4-FFF2-40B4-BE49-F238E27FC236}">
                <a16:creationId xmlns:a16="http://schemas.microsoft.com/office/drawing/2014/main" id="{568D2970-D949-B05A-D994-0C8715DBD86A}"/>
              </a:ext>
            </a:extLst>
          </p:cNvPr>
          <p:cNvSpPr txBox="1"/>
          <p:nvPr/>
        </p:nvSpPr>
        <p:spPr>
          <a:xfrm>
            <a:off x="1278568" y="4294285"/>
            <a:ext cx="4497572" cy="707886"/>
          </a:xfrm>
          <a:prstGeom prst="rect">
            <a:avLst/>
          </a:prstGeom>
          <a:noFill/>
        </p:spPr>
        <p:txBody>
          <a:bodyPr wrap="square" rtlCol="0">
            <a:spAutoFit/>
          </a:bodyPr>
          <a:lstStyle/>
          <a:p>
            <a:r>
              <a:rPr lang="fr-FR" sz="2000" b="1" dirty="0">
                <a:effectLst>
                  <a:outerShdw blurRad="38100" dist="38100" dir="2700000" algn="tl">
                    <a:srgbClr val="000000">
                      <a:alpha val="43137"/>
                    </a:srgbClr>
                  </a:outerShdw>
                </a:effectLst>
              </a:rPr>
              <a:t>Propriétés d’une image  </a:t>
            </a:r>
          </a:p>
          <a:p>
            <a:endParaRPr lang="fr-MA" sz="2000" dirty="0">
              <a:effectLst>
                <a:outerShdw blurRad="38100" dist="38100" dir="2700000" algn="tl">
                  <a:srgbClr val="000000">
                    <a:alpha val="43137"/>
                  </a:srgbClr>
                </a:outerShdw>
              </a:effectLst>
            </a:endParaRPr>
          </a:p>
        </p:txBody>
      </p:sp>
      <p:sp>
        <p:nvSpPr>
          <p:cNvPr id="49" name="Explosion: 8 Points 48">
            <a:extLst>
              <a:ext uri="{FF2B5EF4-FFF2-40B4-BE49-F238E27FC236}">
                <a16:creationId xmlns:a16="http://schemas.microsoft.com/office/drawing/2014/main" id="{D72869D8-6B33-540F-1054-3CC6708EF4F8}"/>
              </a:ext>
            </a:extLst>
          </p:cNvPr>
          <p:cNvSpPr/>
          <p:nvPr/>
        </p:nvSpPr>
        <p:spPr>
          <a:xfrm>
            <a:off x="382769" y="5080255"/>
            <a:ext cx="510365" cy="563525"/>
          </a:xfrm>
          <a:prstGeom prst="irregularSeal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MA" dirty="0">
                <a:ln w="0"/>
                <a:solidFill>
                  <a:schemeClr val="tx1"/>
                </a:solidFill>
                <a:effectLst>
                  <a:outerShdw blurRad="38100" dist="19050" dir="2700000" algn="tl" rotWithShape="0">
                    <a:schemeClr val="dk1">
                      <a:alpha val="40000"/>
                    </a:schemeClr>
                  </a:outerShdw>
                </a:effectLst>
              </a:rPr>
              <a:t>3</a:t>
            </a:r>
          </a:p>
        </p:txBody>
      </p:sp>
      <p:sp>
        <p:nvSpPr>
          <p:cNvPr id="50" name="TextBox 49">
            <a:extLst>
              <a:ext uri="{FF2B5EF4-FFF2-40B4-BE49-F238E27FC236}">
                <a16:creationId xmlns:a16="http://schemas.microsoft.com/office/drawing/2014/main" id="{06D90531-5690-2B7B-2E7E-CE8655664450}"/>
              </a:ext>
            </a:extLst>
          </p:cNvPr>
          <p:cNvSpPr txBox="1"/>
          <p:nvPr/>
        </p:nvSpPr>
        <p:spPr>
          <a:xfrm>
            <a:off x="893134" y="5079185"/>
            <a:ext cx="5334627" cy="523220"/>
          </a:xfrm>
          <a:prstGeom prst="rect">
            <a:avLst/>
          </a:prstGeom>
          <a:noFill/>
        </p:spPr>
        <p:txBody>
          <a:bodyPr wrap="square" rtlCol="0">
            <a:spAutoFit/>
          </a:bodyPr>
          <a:lstStyle/>
          <a:p>
            <a:r>
              <a:rPr lang="fr-MA" sz="2800" b="1" dirty="0">
                <a:effectLst>
                  <a:outerShdw blurRad="38100" dist="38100" dir="2700000" algn="tl">
                    <a:srgbClr val="000000">
                      <a:alpha val="43137"/>
                    </a:srgbClr>
                  </a:outerShdw>
                </a:effectLst>
              </a:rPr>
              <a:t>Détection des points d’intérêts</a:t>
            </a:r>
          </a:p>
        </p:txBody>
      </p:sp>
      <p:sp>
        <p:nvSpPr>
          <p:cNvPr id="86" name="Explosion: 14 Points 85">
            <a:extLst>
              <a:ext uri="{FF2B5EF4-FFF2-40B4-BE49-F238E27FC236}">
                <a16:creationId xmlns:a16="http://schemas.microsoft.com/office/drawing/2014/main" id="{86DFCCDC-7BC7-A516-9782-76518E81602A}"/>
              </a:ext>
            </a:extLst>
          </p:cNvPr>
          <p:cNvSpPr/>
          <p:nvPr/>
        </p:nvSpPr>
        <p:spPr>
          <a:xfrm>
            <a:off x="967568" y="5702150"/>
            <a:ext cx="318978" cy="345171"/>
          </a:xfrm>
          <a:prstGeom prst="irregularSeal2">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MA" dirty="0"/>
          </a:p>
        </p:txBody>
      </p:sp>
      <p:sp>
        <p:nvSpPr>
          <p:cNvPr id="87" name="TextBox 86">
            <a:extLst>
              <a:ext uri="{FF2B5EF4-FFF2-40B4-BE49-F238E27FC236}">
                <a16:creationId xmlns:a16="http://schemas.microsoft.com/office/drawing/2014/main" id="{2712A2D6-7668-BA4D-468F-E1609D3E099F}"/>
              </a:ext>
            </a:extLst>
          </p:cNvPr>
          <p:cNvSpPr txBox="1"/>
          <p:nvPr/>
        </p:nvSpPr>
        <p:spPr>
          <a:xfrm>
            <a:off x="1262627" y="5691037"/>
            <a:ext cx="4497572" cy="707886"/>
          </a:xfrm>
          <a:prstGeom prst="rect">
            <a:avLst/>
          </a:prstGeom>
          <a:noFill/>
        </p:spPr>
        <p:txBody>
          <a:bodyPr wrap="square" rtlCol="0">
            <a:spAutoFit/>
          </a:bodyPr>
          <a:lstStyle/>
          <a:p>
            <a:r>
              <a:rPr lang="fr-FR" sz="2000" b="1" dirty="0">
                <a:effectLst>
                  <a:outerShdw blurRad="38100" dist="38100" dir="2700000" algn="tl">
                    <a:srgbClr val="000000">
                      <a:alpha val="43137"/>
                    </a:srgbClr>
                  </a:outerShdw>
                </a:effectLst>
              </a:rPr>
              <a:t>Les approches de détecteur  </a:t>
            </a:r>
          </a:p>
          <a:p>
            <a:endParaRPr lang="fr-MA" sz="2000" dirty="0">
              <a:effectLst>
                <a:outerShdw blurRad="38100" dist="38100" dir="2700000" algn="tl">
                  <a:srgbClr val="000000">
                    <a:alpha val="43137"/>
                  </a:srgbClr>
                </a:outerShdw>
              </a:effectLst>
            </a:endParaRPr>
          </a:p>
        </p:txBody>
      </p:sp>
      <p:sp>
        <p:nvSpPr>
          <p:cNvPr id="88" name="Explosion: 14 Points 87">
            <a:extLst>
              <a:ext uri="{FF2B5EF4-FFF2-40B4-BE49-F238E27FC236}">
                <a16:creationId xmlns:a16="http://schemas.microsoft.com/office/drawing/2014/main" id="{2C076C98-5E7A-DCB8-258A-779C470CDBDA}"/>
              </a:ext>
            </a:extLst>
          </p:cNvPr>
          <p:cNvSpPr/>
          <p:nvPr/>
        </p:nvSpPr>
        <p:spPr>
          <a:xfrm>
            <a:off x="7074371" y="1873318"/>
            <a:ext cx="318978" cy="345171"/>
          </a:xfrm>
          <a:prstGeom prst="irregularSeal2">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MA" dirty="0"/>
          </a:p>
        </p:txBody>
      </p:sp>
      <p:sp>
        <p:nvSpPr>
          <p:cNvPr id="89" name="TextBox 88">
            <a:extLst>
              <a:ext uri="{FF2B5EF4-FFF2-40B4-BE49-F238E27FC236}">
                <a16:creationId xmlns:a16="http://schemas.microsoft.com/office/drawing/2014/main" id="{BCB8A478-7053-98CE-D2E5-D331FAE7D8AF}"/>
              </a:ext>
            </a:extLst>
          </p:cNvPr>
          <p:cNvSpPr txBox="1"/>
          <p:nvPr/>
        </p:nvSpPr>
        <p:spPr>
          <a:xfrm>
            <a:off x="7369430" y="1862205"/>
            <a:ext cx="4497572" cy="707886"/>
          </a:xfrm>
          <a:prstGeom prst="rect">
            <a:avLst/>
          </a:prstGeom>
          <a:noFill/>
        </p:spPr>
        <p:txBody>
          <a:bodyPr wrap="square" rtlCol="0">
            <a:spAutoFit/>
          </a:bodyPr>
          <a:lstStyle/>
          <a:p>
            <a:r>
              <a:rPr lang="fr-FR" sz="2000" b="1" dirty="0">
                <a:effectLst>
                  <a:outerShdw blurRad="38100" dist="38100" dir="2700000" algn="tl">
                    <a:srgbClr val="000000">
                      <a:alpha val="43137"/>
                    </a:srgbClr>
                  </a:outerShdw>
                </a:effectLst>
              </a:rPr>
              <a:t>Les détecteurs des points d’intérêts  </a:t>
            </a:r>
          </a:p>
          <a:p>
            <a:endParaRPr lang="fr-MA" sz="2000" dirty="0">
              <a:effectLst>
                <a:outerShdw blurRad="38100" dist="38100" dir="2700000" algn="tl">
                  <a:srgbClr val="000000">
                    <a:alpha val="43137"/>
                  </a:srgbClr>
                </a:outerShdw>
              </a:effectLst>
            </a:endParaRPr>
          </a:p>
        </p:txBody>
      </p:sp>
      <p:sp>
        <p:nvSpPr>
          <p:cNvPr id="91" name="Explosion: 8 Points 90">
            <a:extLst>
              <a:ext uri="{FF2B5EF4-FFF2-40B4-BE49-F238E27FC236}">
                <a16:creationId xmlns:a16="http://schemas.microsoft.com/office/drawing/2014/main" id="{DFF3C0A8-CF8E-A36D-B667-EFCDEEF1DEB3}"/>
              </a:ext>
            </a:extLst>
          </p:cNvPr>
          <p:cNvSpPr/>
          <p:nvPr/>
        </p:nvSpPr>
        <p:spPr>
          <a:xfrm>
            <a:off x="6530242" y="2579310"/>
            <a:ext cx="510365" cy="563525"/>
          </a:xfrm>
          <a:prstGeom prst="irregularSeal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MA" dirty="0">
                <a:ln w="0"/>
                <a:solidFill>
                  <a:schemeClr val="tx1"/>
                </a:solidFill>
                <a:effectLst>
                  <a:outerShdw blurRad="38100" dist="19050" dir="2700000" algn="tl" rotWithShape="0">
                    <a:schemeClr val="dk1">
                      <a:alpha val="40000"/>
                    </a:schemeClr>
                  </a:outerShdw>
                </a:effectLst>
              </a:rPr>
              <a:t>4</a:t>
            </a:r>
          </a:p>
        </p:txBody>
      </p:sp>
      <p:sp>
        <p:nvSpPr>
          <p:cNvPr id="92" name="TextBox 91">
            <a:extLst>
              <a:ext uri="{FF2B5EF4-FFF2-40B4-BE49-F238E27FC236}">
                <a16:creationId xmlns:a16="http://schemas.microsoft.com/office/drawing/2014/main" id="{98239041-687B-B5A9-1C2E-F4536CE582B5}"/>
              </a:ext>
            </a:extLst>
          </p:cNvPr>
          <p:cNvSpPr txBox="1"/>
          <p:nvPr/>
        </p:nvSpPr>
        <p:spPr>
          <a:xfrm>
            <a:off x="7040607" y="2578240"/>
            <a:ext cx="5334627" cy="1384995"/>
          </a:xfrm>
          <a:prstGeom prst="rect">
            <a:avLst/>
          </a:prstGeom>
          <a:noFill/>
        </p:spPr>
        <p:txBody>
          <a:bodyPr wrap="square" rtlCol="0">
            <a:spAutoFit/>
          </a:bodyPr>
          <a:lstStyle/>
          <a:p>
            <a:r>
              <a:rPr lang="fr-MA" sz="2800" b="1" dirty="0">
                <a:effectLst>
                  <a:outerShdw blurRad="38100" dist="38100" dir="2700000" algn="tl">
                    <a:srgbClr val="000000">
                      <a:alpha val="43137"/>
                    </a:srgbClr>
                  </a:outerShdw>
                </a:effectLst>
              </a:rPr>
              <a:t> </a:t>
            </a:r>
            <a:r>
              <a:rPr lang="fr-FR" sz="2800" b="1" dirty="0">
                <a:effectLst>
                  <a:outerShdw blurRad="38100" dist="38100" dir="2700000" algn="tl">
                    <a:srgbClr val="000000">
                      <a:alpha val="43137"/>
                    </a:srgbClr>
                  </a:outerShdw>
                </a:effectLst>
              </a:rPr>
              <a:t>Développement d’une interface Matlab</a:t>
            </a:r>
          </a:p>
          <a:p>
            <a:endParaRPr lang="fr-MA" sz="2800" b="1" dirty="0">
              <a:effectLst>
                <a:outerShdw blurRad="38100" dist="38100" dir="2700000" algn="tl">
                  <a:srgbClr val="000000">
                    <a:alpha val="43137"/>
                  </a:srgbClr>
                </a:outerShdw>
              </a:effectLst>
            </a:endParaRPr>
          </a:p>
        </p:txBody>
      </p:sp>
      <p:sp>
        <p:nvSpPr>
          <p:cNvPr id="94" name="Explosion: 8 Points 93">
            <a:extLst>
              <a:ext uri="{FF2B5EF4-FFF2-40B4-BE49-F238E27FC236}">
                <a16:creationId xmlns:a16="http://schemas.microsoft.com/office/drawing/2014/main" id="{31DBEFFB-02F2-DFB2-F3F7-50E32A7678D3}"/>
              </a:ext>
            </a:extLst>
          </p:cNvPr>
          <p:cNvSpPr/>
          <p:nvPr/>
        </p:nvSpPr>
        <p:spPr>
          <a:xfrm>
            <a:off x="6530242" y="3645973"/>
            <a:ext cx="510365" cy="563525"/>
          </a:xfrm>
          <a:prstGeom prst="irregularSeal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MA" dirty="0">
                <a:ln w="0"/>
                <a:solidFill>
                  <a:schemeClr val="tx1"/>
                </a:solidFill>
                <a:effectLst>
                  <a:outerShdw blurRad="38100" dist="19050" dir="2700000" algn="tl" rotWithShape="0">
                    <a:schemeClr val="dk1">
                      <a:alpha val="40000"/>
                    </a:schemeClr>
                  </a:outerShdw>
                </a:effectLst>
              </a:rPr>
              <a:t>5</a:t>
            </a:r>
          </a:p>
        </p:txBody>
      </p:sp>
      <p:sp>
        <p:nvSpPr>
          <p:cNvPr id="95" name="TextBox 94">
            <a:extLst>
              <a:ext uri="{FF2B5EF4-FFF2-40B4-BE49-F238E27FC236}">
                <a16:creationId xmlns:a16="http://schemas.microsoft.com/office/drawing/2014/main" id="{740B4F7D-C6A9-CC40-4BB4-F6840A668090}"/>
              </a:ext>
            </a:extLst>
          </p:cNvPr>
          <p:cNvSpPr txBox="1"/>
          <p:nvPr/>
        </p:nvSpPr>
        <p:spPr>
          <a:xfrm>
            <a:off x="7040607" y="3644903"/>
            <a:ext cx="5334627" cy="954107"/>
          </a:xfrm>
          <a:prstGeom prst="rect">
            <a:avLst/>
          </a:prstGeom>
          <a:noFill/>
        </p:spPr>
        <p:txBody>
          <a:bodyPr wrap="square" rtlCol="0">
            <a:spAutoFit/>
          </a:bodyPr>
          <a:lstStyle/>
          <a:p>
            <a:r>
              <a:rPr lang="fr-MA" sz="2800" b="1" dirty="0">
                <a:effectLst>
                  <a:outerShdw blurRad="38100" dist="38100" dir="2700000" algn="tl">
                    <a:srgbClr val="000000">
                      <a:alpha val="43137"/>
                    </a:srgbClr>
                  </a:outerShdw>
                </a:effectLst>
              </a:rPr>
              <a:t> Conclusion</a:t>
            </a:r>
            <a:endParaRPr lang="fr-FR" sz="2800" b="1" dirty="0">
              <a:effectLst>
                <a:outerShdw blurRad="38100" dist="38100" dir="2700000" algn="tl">
                  <a:srgbClr val="000000">
                    <a:alpha val="43137"/>
                  </a:srgbClr>
                </a:outerShdw>
              </a:effectLst>
            </a:endParaRPr>
          </a:p>
          <a:p>
            <a:endParaRPr lang="fr-MA" sz="2800" b="1"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DE59C694-F082-0C64-4D69-2A769C85002F}"/>
              </a:ext>
            </a:extLst>
          </p:cNvPr>
          <p:cNvSpPr>
            <a:spLocks noGrp="1"/>
          </p:cNvSpPr>
          <p:nvPr>
            <p:ph type="sldNum" sz="quarter" idx="12"/>
          </p:nvPr>
        </p:nvSpPr>
        <p:spPr/>
        <p:txBody>
          <a:bodyPr/>
          <a:lstStyle/>
          <a:p>
            <a:fld id="{3A98EE3D-8CD1-4C3F-BD1C-C98C9596463C}" type="slidenum">
              <a:rPr lang="en-US" smtClean="0"/>
              <a:t>2</a:t>
            </a:fld>
            <a:endParaRPr lang="en-US" dirty="0"/>
          </a:p>
        </p:txBody>
      </p:sp>
      <p:sp>
        <p:nvSpPr>
          <p:cNvPr id="5" name="TextBox 4">
            <a:extLst>
              <a:ext uri="{FF2B5EF4-FFF2-40B4-BE49-F238E27FC236}">
                <a16:creationId xmlns:a16="http://schemas.microsoft.com/office/drawing/2014/main" id="{4C0DE005-C491-04A8-3FA9-77D63A346A4E}"/>
              </a:ext>
            </a:extLst>
          </p:cNvPr>
          <p:cNvSpPr txBox="1"/>
          <p:nvPr/>
        </p:nvSpPr>
        <p:spPr>
          <a:xfrm>
            <a:off x="11231203" y="6767691"/>
            <a:ext cx="796871" cy="461665"/>
          </a:xfrm>
          <a:prstGeom prst="rect">
            <a:avLst/>
          </a:prstGeom>
          <a:noFill/>
        </p:spPr>
        <p:txBody>
          <a:bodyPr wrap="square" rtlCol="0">
            <a:spAutoFit/>
          </a:bodyPr>
          <a:lstStyle/>
          <a:p>
            <a:r>
              <a:rPr lang="fr-MA" sz="2400" b="1" i="1" dirty="0"/>
              <a:t>2</a:t>
            </a:r>
          </a:p>
        </p:txBody>
      </p:sp>
    </p:spTree>
    <p:extLst>
      <p:ext uri="{BB962C8B-B14F-4D97-AF65-F5344CB8AC3E}">
        <p14:creationId xmlns:p14="http://schemas.microsoft.com/office/powerpoint/2010/main" val="3630164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515AD2-936C-F780-89A6-B6F612757767}"/>
              </a:ext>
            </a:extLst>
          </p:cNvPr>
          <p:cNvSpPr>
            <a:spLocks noGrp="1"/>
          </p:cNvSpPr>
          <p:nvPr>
            <p:ph type="sldNum" sz="quarter" idx="12"/>
          </p:nvPr>
        </p:nvSpPr>
        <p:spPr/>
        <p:txBody>
          <a:bodyPr/>
          <a:lstStyle/>
          <a:p>
            <a:fld id="{3A98EE3D-8CD1-4C3F-BD1C-C98C9596463C}" type="slidenum">
              <a:rPr lang="en-US" sz="2400" b="1" i="1" smtClean="0"/>
              <a:t>20</a:t>
            </a:fld>
            <a:endParaRPr lang="en-US" sz="2400" b="1" i="1" dirty="0"/>
          </a:p>
        </p:txBody>
      </p:sp>
      <p:pic>
        <p:nvPicPr>
          <p:cNvPr id="8" name="Picture 7">
            <a:extLst>
              <a:ext uri="{FF2B5EF4-FFF2-40B4-BE49-F238E27FC236}">
                <a16:creationId xmlns:a16="http://schemas.microsoft.com/office/drawing/2014/main" id="{B3A40D50-74DA-47DE-7592-F43A6EDDC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55525" cy="6292517"/>
          </a:xfrm>
          <a:prstGeom prst="rect">
            <a:avLst/>
          </a:prstGeom>
        </p:spPr>
      </p:pic>
      <p:sp>
        <p:nvSpPr>
          <p:cNvPr id="6" name="TextBox 5">
            <a:extLst>
              <a:ext uri="{FF2B5EF4-FFF2-40B4-BE49-F238E27FC236}">
                <a16:creationId xmlns:a16="http://schemas.microsoft.com/office/drawing/2014/main" id="{292C8D72-802A-397F-5A89-D0CF4BFBD957}"/>
              </a:ext>
            </a:extLst>
          </p:cNvPr>
          <p:cNvSpPr txBox="1"/>
          <p:nvPr/>
        </p:nvSpPr>
        <p:spPr>
          <a:xfrm>
            <a:off x="2968791" y="6292516"/>
            <a:ext cx="7618997" cy="425501"/>
          </a:xfrm>
          <a:prstGeom prst="rect">
            <a:avLst/>
          </a:prstGeom>
          <a:noFill/>
        </p:spPr>
        <p:txBody>
          <a:bodyPr wrap="square">
            <a:spAutoFit/>
          </a:bodyPr>
          <a:lstStyle/>
          <a:p>
            <a:pPr algn="ctr">
              <a:lnSpc>
                <a:spcPct val="115000"/>
              </a:lnSpc>
              <a:spcAft>
                <a:spcPts val="1000"/>
              </a:spcAft>
            </a:pPr>
            <a:r>
              <a:rPr lang="fr-FR" sz="2000" i="1" dirty="0">
                <a:solidFill>
                  <a:srgbClr val="002060"/>
                </a:solidFill>
                <a:effectLst/>
                <a:latin typeface="Calibri" panose="020F0502020204030204" pitchFamily="34" charset="0"/>
                <a:ea typeface="Times New Roman" panose="02020603050405020304" pitchFamily="18" charset="0"/>
              </a:rPr>
              <a:t>Figure </a:t>
            </a:r>
            <a:r>
              <a:rPr lang="fr-FR" sz="2000" i="1" dirty="0">
                <a:solidFill>
                  <a:srgbClr val="002060"/>
                </a:solidFill>
                <a:latin typeface="Calibri" panose="020F0502020204030204" pitchFamily="34" charset="0"/>
                <a:ea typeface="Times New Roman" panose="02020603050405020304" pitchFamily="18" charset="0"/>
              </a:rPr>
              <a:t>12</a:t>
            </a:r>
            <a:r>
              <a:rPr lang="fr-FR" sz="2000" i="1" dirty="0">
                <a:solidFill>
                  <a:srgbClr val="002060"/>
                </a:solidFill>
                <a:effectLst/>
                <a:latin typeface="Calibri" panose="020F0502020204030204" pitchFamily="34" charset="0"/>
                <a:ea typeface="Times New Roman" panose="02020603050405020304" pitchFamily="18" charset="0"/>
              </a:rPr>
              <a:t> : Contraste, rotation, et mise en niveau de gris de l’image</a:t>
            </a:r>
            <a:endParaRPr lang="fr-MA" sz="2000" i="1" dirty="0">
              <a:solidFill>
                <a:srgbClr val="002060"/>
              </a:solidFill>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28389495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41246-77C6-2821-1B27-64C4772FCFFD}"/>
              </a:ext>
            </a:extLst>
          </p:cNvPr>
          <p:cNvSpPr>
            <a:spLocks noGrp="1"/>
          </p:cNvSpPr>
          <p:nvPr>
            <p:ph type="sldNum" sz="quarter" idx="12"/>
          </p:nvPr>
        </p:nvSpPr>
        <p:spPr/>
        <p:txBody>
          <a:bodyPr/>
          <a:lstStyle/>
          <a:p>
            <a:fld id="{3A98EE3D-8CD1-4C3F-BD1C-C98C9596463C}" type="slidenum">
              <a:rPr lang="en-US" sz="2400" b="1" i="1" smtClean="0"/>
              <a:t>21</a:t>
            </a:fld>
            <a:endParaRPr lang="en-US" sz="2400" b="1" i="1" dirty="0"/>
          </a:p>
        </p:txBody>
      </p:sp>
      <p:pic>
        <p:nvPicPr>
          <p:cNvPr id="6" name="Picture 5">
            <a:extLst>
              <a:ext uri="{FF2B5EF4-FFF2-40B4-BE49-F238E27FC236}">
                <a16:creationId xmlns:a16="http://schemas.microsoft.com/office/drawing/2014/main" id="{F4E487D0-0A92-5F10-C1E2-057CCCA75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55526" cy="6208294"/>
          </a:xfrm>
          <a:prstGeom prst="rect">
            <a:avLst/>
          </a:prstGeom>
        </p:spPr>
      </p:pic>
      <p:sp>
        <p:nvSpPr>
          <p:cNvPr id="5" name="TextBox 4">
            <a:extLst>
              <a:ext uri="{FF2B5EF4-FFF2-40B4-BE49-F238E27FC236}">
                <a16:creationId xmlns:a16="http://schemas.microsoft.com/office/drawing/2014/main" id="{0BD1A246-44D0-963D-2DBE-8DE9BA08AD29}"/>
              </a:ext>
            </a:extLst>
          </p:cNvPr>
          <p:cNvSpPr txBox="1"/>
          <p:nvPr/>
        </p:nvSpPr>
        <p:spPr>
          <a:xfrm>
            <a:off x="2968793" y="6208295"/>
            <a:ext cx="6226342" cy="425501"/>
          </a:xfrm>
          <a:prstGeom prst="rect">
            <a:avLst/>
          </a:prstGeom>
          <a:noFill/>
        </p:spPr>
        <p:txBody>
          <a:bodyPr wrap="square">
            <a:spAutoFit/>
          </a:bodyPr>
          <a:lstStyle/>
          <a:p>
            <a:pPr algn="ctr">
              <a:lnSpc>
                <a:spcPct val="115000"/>
              </a:lnSpc>
              <a:spcAft>
                <a:spcPts val="1000"/>
              </a:spcAft>
            </a:pPr>
            <a:r>
              <a:rPr lang="fr-FR" sz="2000" i="1" dirty="0">
                <a:solidFill>
                  <a:srgbClr val="002060"/>
                </a:solidFill>
                <a:effectLst/>
                <a:latin typeface="Calibri" panose="020F0502020204030204" pitchFamily="34" charset="0"/>
                <a:ea typeface="Times New Roman" panose="02020603050405020304" pitchFamily="18" charset="0"/>
              </a:rPr>
              <a:t>Figure </a:t>
            </a:r>
            <a:r>
              <a:rPr lang="fr-FR" sz="2000" i="1" dirty="0">
                <a:solidFill>
                  <a:srgbClr val="002060"/>
                </a:solidFill>
                <a:latin typeface="Calibri" panose="020F0502020204030204" pitchFamily="34" charset="0"/>
                <a:ea typeface="Times New Roman" panose="02020603050405020304" pitchFamily="18" charset="0"/>
              </a:rPr>
              <a:t>13</a:t>
            </a:r>
            <a:r>
              <a:rPr lang="fr-FR" sz="2000" i="1" dirty="0">
                <a:solidFill>
                  <a:srgbClr val="002060"/>
                </a:solidFill>
                <a:effectLst/>
                <a:latin typeface="Calibri" panose="020F0502020204030204" pitchFamily="34" charset="0"/>
                <a:ea typeface="Times New Roman" panose="02020603050405020304" pitchFamily="18" charset="0"/>
              </a:rPr>
              <a:t> : Luminosité et binarisation de l’image </a:t>
            </a:r>
            <a:endParaRPr lang="fr-MA" sz="2000" i="1" dirty="0">
              <a:solidFill>
                <a:srgbClr val="002060"/>
              </a:solidFill>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3125254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BE5F94-48DF-438B-734F-1D07E8E9E248}"/>
              </a:ext>
            </a:extLst>
          </p:cNvPr>
          <p:cNvSpPr>
            <a:spLocks noGrp="1"/>
          </p:cNvSpPr>
          <p:nvPr>
            <p:ph type="sldNum" sz="quarter" idx="12"/>
          </p:nvPr>
        </p:nvSpPr>
        <p:spPr/>
        <p:txBody>
          <a:bodyPr/>
          <a:lstStyle/>
          <a:p>
            <a:fld id="{3A98EE3D-8CD1-4C3F-BD1C-C98C9596463C}" type="slidenum">
              <a:rPr lang="en-US" sz="2400" b="1" i="1" smtClean="0"/>
              <a:t>22</a:t>
            </a:fld>
            <a:endParaRPr lang="en-US" sz="2400" b="1" i="1" dirty="0"/>
          </a:p>
        </p:txBody>
      </p:sp>
      <p:pic>
        <p:nvPicPr>
          <p:cNvPr id="4" name="Picture 3">
            <a:extLst>
              <a:ext uri="{FF2B5EF4-FFF2-40B4-BE49-F238E27FC236}">
                <a16:creationId xmlns:a16="http://schemas.microsoft.com/office/drawing/2014/main" id="{0413F946-AB88-C4DD-84BF-848200E0D89C}"/>
              </a:ext>
            </a:extLst>
          </p:cNvPr>
          <p:cNvPicPr>
            <a:picLocks noChangeAspect="1"/>
          </p:cNvPicPr>
          <p:nvPr/>
        </p:nvPicPr>
        <p:blipFill>
          <a:blip r:embed="rId3"/>
          <a:stretch>
            <a:fillRect/>
          </a:stretch>
        </p:blipFill>
        <p:spPr>
          <a:xfrm>
            <a:off x="0" y="0"/>
            <a:ext cx="12455525" cy="6328611"/>
          </a:xfrm>
          <a:prstGeom prst="rect">
            <a:avLst/>
          </a:prstGeom>
        </p:spPr>
      </p:pic>
      <p:sp>
        <p:nvSpPr>
          <p:cNvPr id="5" name="TextBox 4">
            <a:extLst>
              <a:ext uri="{FF2B5EF4-FFF2-40B4-BE49-F238E27FC236}">
                <a16:creationId xmlns:a16="http://schemas.microsoft.com/office/drawing/2014/main" id="{C3F2328E-D46B-B53C-F17B-FFBB806006B0}"/>
              </a:ext>
            </a:extLst>
          </p:cNvPr>
          <p:cNvSpPr txBox="1"/>
          <p:nvPr/>
        </p:nvSpPr>
        <p:spPr>
          <a:xfrm>
            <a:off x="3341771" y="6236177"/>
            <a:ext cx="6226342" cy="425501"/>
          </a:xfrm>
          <a:prstGeom prst="rect">
            <a:avLst/>
          </a:prstGeom>
          <a:noFill/>
        </p:spPr>
        <p:txBody>
          <a:bodyPr wrap="square">
            <a:spAutoFit/>
          </a:bodyPr>
          <a:lstStyle/>
          <a:p>
            <a:pPr algn="ctr">
              <a:lnSpc>
                <a:spcPct val="115000"/>
              </a:lnSpc>
              <a:spcAft>
                <a:spcPts val="1000"/>
              </a:spcAft>
            </a:pPr>
            <a:r>
              <a:rPr lang="fr-FR" sz="2000" i="1" dirty="0">
                <a:solidFill>
                  <a:srgbClr val="002060"/>
                </a:solidFill>
                <a:effectLst/>
                <a:latin typeface="Calibri" panose="020F0502020204030204" pitchFamily="34" charset="0"/>
                <a:ea typeface="Times New Roman" panose="02020603050405020304" pitchFamily="18" charset="0"/>
              </a:rPr>
              <a:t>Figure </a:t>
            </a:r>
            <a:r>
              <a:rPr lang="fr-FR" sz="2000" i="1" dirty="0">
                <a:solidFill>
                  <a:srgbClr val="002060"/>
                </a:solidFill>
                <a:latin typeface="Calibri" panose="020F0502020204030204" pitchFamily="34" charset="0"/>
                <a:ea typeface="Times New Roman" panose="02020603050405020304" pitchFamily="18" charset="0"/>
              </a:rPr>
              <a:t>14</a:t>
            </a:r>
            <a:r>
              <a:rPr lang="fr-FR" sz="2000" i="1" dirty="0">
                <a:solidFill>
                  <a:srgbClr val="002060"/>
                </a:solidFill>
                <a:effectLst/>
                <a:latin typeface="Calibri" panose="020F0502020204030204" pitchFamily="34" charset="0"/>
                <a:ea typeface="Times New Roman" panose="02020603050405020304" pitchFamily="18" charset="0"/>
              </a:rPr>
              <a:t>: Opérations de base (Bruit) </a:t>
            </a:r>
            <a:endParaRPr lang="fr-MA" sz="2000" i="1" dirty="0">
              <a:solidFill>
                <a:srgbClr val="002060"/>
              </a:solidFill>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5882721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FFD891-2442-D2A2-C4AC-6F46E1D54DB7}"/>
              </a:ext>
            </a:extLst>
          </p:cNvPr>
          <p:cNvSpPr>
            <a:spLocks noGrp="1"/>
          </p:cNvSpPr>
          <p:nvPr>
            <p:ph type="sldNum" sz="quarter" idx="12"/>
          </p:nvPr>
        </p:nvSpPr>
        <p:spPr/>
        <p:txBody>
          <a:bodyPr/>
          <a:lstStyle/>
          <a:p>
            <a:fld id="{3A98EE3D-8CD1-4C3F-BD1C-C98C9596463C}" type="slidenum">
              <a:rPr lang="en-US" sz="2400" b="1" i="1" smtClean="0"/>
              <a:t>23</a:t>
            </a:fld>
            <a:endParaRPr lang="en-US" sz="2400" b="1" i="1" dirty="0"/>
          </a:p>
        </p:txBody>
      </p:sp>
      <p:pic>
        <p:nvPicPr>
          <p:cNvPr id="4" name="Picture 3">
            <a:extLst>
              <a:ext uri="{FF2B5EF4-FFF2-40B4-BE49-F238E27FC236}">
                <a16:creationId xmlns:a16="http://schemas.microsoft.com/office/drawing/2014/main" id="{C28FB880-E6A5-7662-291C-B87EAC00A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325"/>
            <a:ext cx="12455525" cy="6172001"/>
          </a:xfrm>
          <a:prstGeom prst="rect">
            <a:avLst/>
          </a:prstGeom>
        </p:spPr>
      </p:pic>
      <p:sp>
        <p:nvSpPr>
          <p:cNvPr id="5" name="TextBox 4">
            <a:extLst>
              <a:ext uri="{FF2B5EF4-FFF2-40B4-BE49-F238E27FC236}">
                <a16:creationId xmlns:a16="http://schemas.microsoft.com/office/drawing/2014/main" id="{B7BE9082-E54C-287F-6D83-10F12D4E21A0}"/>
              </a:ext>
            </a:extLst>
          </p:cNvPr>
          <p:cNvSpPr txBox="1"/>
          <p:nvPr/>
        </p:nvSpPr>
        <p:spPr>
          <a:xfrm>
            <a:off x="2583781" y="6281258"/>
            <a:ext cx="6226342" cy="425501"/>
          </a:xfrm>
          <a:prstGeom prst="rect">
            <a:avLst/>
          </a:prstGeom>
          <a:noFill/>
        </p:spPr>
        <p:txBody>
          <a:bodyPr wrap="square">
            <a:spAutoFit/>
          </a:bodyPr>
          <a:lstStyle/>
          <a:p>
            <a:pPr algn="ctr">
              <a:lnSpc>
                <a:spcPct val="115000"/>
              </a:lnSpc>
              <a:spcAft>
                <a:spcPts val="1000"/>
              </a:spcAft>
            </a:pPr>
            <a:r>
              <a:rPr lang="fr-FR" sz="2000" i="1" dirty="0">
                <a:solidFill>
                  <a:srgbClr val="002060"/>
                </a:solidFill>
                <a:effectLst/>
                <a:latin typeface="Calibri" panose="020F0502020204030204" pitchFamily="34" charset="0"/>
                <a:ea typeface="Times New Roman" panose="02020603050405020304" pitchFamily="18" charset="0"/>
              </a:rPr>
              <a:t>	Figure </a:t>
            </a:r>
            <a:r>
              <a:rPr lang="fr-FR" sz="2000" i="1" dirty="0">
                <a:solidFill>
                  <a:srgbClr val="002060"/>
                </a:solidFill>
                <a:latin typeface="Calibri" panose="020F0502020204030204" pitchFamily="34" charset="0"/>
                <a:ea typeface="Times New Roman" panose="02020603050405020304" pitchFamily="18" charset="0"/>
              </a:rPr>
              <a:t>15</a:t>
            </a:r>
            <a:r>
              <a:rPr lang="fr-FR" sz="2000" i="1" dirty="0">
                <a:solidFill>
                  <a:srgbClr val="002060"/>
                </a:solidFill>
                <a:effectLst/>
                <a:latin typeface="Calibri" panose="020F0502020204030204" pitchFamily="34" charset="0"/>
                <a:ea typeface="Times New Roman" panose="02020603050405020304" pitchFamily="18" charset="0"/>
              </a:rPr>
              <a:t> :  Application du bruit </a:t>
            </a:r>
            <a:r>
              <a:rPr lang="fr-FR" sz="2000" i="1" dirty="0" err="1">
                <a:solidFill>
                  <a:srgbClr val="002060"/>
                </a:solidFill>
                <a:latin typeface="Calibri" panose="020F0502020204030204" pitchFamily="34" charset="0"/>
                <a:ea typeface="Times New Roman" panose="02020603050405020304" pitchFamily="18" charset="0"/>
              </a:rPr>
              <a:t>Gaussian</a:t>
            </a:r>
            <a:endParaRPr lang="fr-MA" sz="2000" i="1" dirty="0">
              <a:solidFill>
                <a:srgbClr val="002060"/>
              </a:solidFill>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8382380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D6EC1E-4967-0B36-B1F3-6BFE93C97A39}"/>
              </a:ext>
            </a:extLst>
          </p:cNvPr>
          <p:cNvSpPr>
            <a:spLocks noGrp="1"/>
          </p:cNvSpPr>
          <p:nvPr>
            <p:ph type="sldNum" sz="quarter" idx="12"/>
          </p:nvPr>
        </p:nvSpPr>
        <p:spPr/>
        <p:txBody>
          <a:bodyPr/>
          <a:lstStyle/>
          <a:p>
            <a:fld id="{3A98EE3D-8CD1-4C3F-BD1C-C98C9596463C}" type="slidenum">
              <a:rPr lang="en-US" sz="2400" b="1" i="1" smtClean="0"/>
              <a:t>24</a:t>
            </a:fld>
            <a:endParaRPr lang="en-US" sz="2400" b="1" i="1" dirty="0"/>
          </a:p>
        </p:txBody>
      </p:sp>
      <p:pic>
        <p:nvPicPr>
          <p:cNvPr id="4" name="Picture 3">
            <a:extLst>
              <a:ext uri="{FF2B5EF4-FFF2-40B4-BE49-F238E27FC236}">
                <a16:creationId xmlns:a16="http://schemas.microsoft.com/office/drawing/2014/main" id="{78F83050-2902-3B58-48A1-A28092AA3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55525" cy="6196263"/>
          </a:xfrm>
          <a:prstGeom prst="rect">
            <a:avLst/>
          </a:prstGeom>
        </p:spPr>
      </p:pic>
      <p:sp>
        <p:nvSpPr>
          <p:cNvPr id="5" name="TextBox 4">
            <a:extLst>
              <a:ext uri="{FF2B5EF4-FFF2-40B4-BE49-F238E27FC236}">
                <a16:creationId xmlns:a16="http://schemas.microsoft.com/office/drawing/2014/main" id="{F4995333-119E-33E2-16B5-D95DF9592C5D}"/>
              </a:ext>
            </a:extLst>
          </p:cNvPr>
          <p:cNvSpPr txBox="1"/>
          <p:nvPr/>
        </p:nvSpPr>
        <p:spPr>
          <a:xfrm>
            <a:off x="3114590" y="6196263"/>
            <a:ext cx="6226342" cy="425501"/>
          </a:xfrm>
          <a:prstGeom prst="rect">
            <a:avLst/>
          </a:prstGeom>
          <a:noFill/>
        </p:spPr>
        <p:txBody>
          <a:bodyPr wrap="square">
            <a:spAutoFit/>
          </a:bodyPr>
          <a:lstStyle/>
          <a:p>
            <a:pPr algn="ctr">
              <a:lnSpc>
                <a:spcPct val="115000"/>
              </a:lnSpc>
              <a:spcAft>
                <a:spcPts val="1000"/>
              </a:spcAft>
            </a:pPr>
            <a:r>
              <a:rPr lang="fr-FR" sz="2000" i="1" dirty="0">
                <a:solidFill>
                  <a:srgbClr val="002060"/>
                </a:solidFill>
                <a:effectLst/>
                <a:latin typeface="Calibri" panose="020F0502020204030204" pitchFamily="34" charset="0"/>
                <a:ea typeface="Times New Roman" panose="02020603050405020304" pitchFamily="18" charset="0"/>
              </a:rPr>
              <a:t>Figure </a:t>
            </a:r>
            <a:r>
              <a:rPr lang="fr-FR" sz="2000" i="1" dirty="0">
                <a:solidFill>
                  <a:srgbClr val="002060"/>
                </a:solidFill>
                <a:latin typeface="Calibri" panose="020F0502020204030204" pitchFamily="34" charset="0"/>
                <a:ea typeface="Times New Roman" panose="02020603050405020304" pitchFamily="18" charset="0"/>
              </a:rPr>
              <a:t>16</a:t>
            </a:r>
            <a:r>
              <a:rPr lang="fr-FR" sz="2000" i="1" dirty="0">
                <a:solidFill>
                  <a:srgbClr val="002060"/>
                </a:solidFill>
                <a:effectLst/>
                <a:latin typeface="Calibri" panose="020F0502020204030204" pitchFamily="34" charset="0"/>
                <a:ea typeface="Times New Roman" panose="02020603050405020304" pitchFamily="18" charset="0"/>
              </a:rPr>
              <a:t> : Comparaison entre différents bruits </a:t>
            </a:r>
            <a:endParaRPr lang="fr-MA" sz="2000" i="1" dirty="0">
              <a:solidFill>
                <a:srgbClr val="002060"/>
              </a:solidFill>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6004757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6331D-020E-9519-BE7F-34A634C32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55525" cy="6208295"/>
          </a:xfrm>
          <a:prstGeom prst="rect">
            <a:avLst/>
          </a:prstGeom>
        </p:spPr>
      </p:pic>
      <p:sp>
        <p:nvSpPr>
          <p:cNvPr id="4" name="Slide Number Placeholder 3">
            <a:extLst>
              <a:ext uri="{FF2B5EF4-FFF2-40B4-BE49-F238E27FC236}">
                <a16:creationId xmlns:a16="http://schemas.microsoft.com/office/drawing/2014/main" id="{426F841E-A58F-C5F2-C687-CE2046BFB638}"/>
              </a:ext>
            </a:extLst>
          </p:cNvPr>
          <p:cNvSpPr>
            <a:spLocks noGrp="1"/>
          </p:cNvSpPr>
          <p:nvPr>
            <p:ph type="sldNum" sz="quarter" idx="12"/>
          </p:nvPr>
        </p:nvSpPr>
        <p:spPr/>
        <p:txBody>
          <a:bodyPr/>
          <a:lstStyle/>
          <a:p>
            <a:fld id="{3A98EE3D-8CD1-4C3F-BD1C-C98C9596463C}" type="slidenum">
              <a:rPr lang="en-US" sz="2400" b="1" i="1" smtClean="0"/>
              <a:t>25</a:t>
            </a:fld>
            <a:endParaRPr lang="en-US" sz="2400" b="1" i="1" dirty="0"/>
          </a:p>
        </p:txBody>
      </p:sp>
      <p:sp>
        <p:nvSpPr>
          <p:cNvPr id="5" name="TextBox 4">
            <a:extLst>
              <a:ext uri="{FF2B5EF4-FFF2-40B4-BE49-F238E27FC236}">
                <a16:creationId xmlns:a16="http://schemas.microsoft.com/office/drawing/2014/main" id="{46CB3B3A-8C54-A6E6-99AC-27B8C70D06E3}"/>
              </a:ext>
            </a:extLst>
          </p:cNvPr>
          <p:cNvSpPr txBox="1"/>
          <p:nvPr/>
        </p:nvSpPr>
        <p:spPr>
          <a:xfrm>
            <a:off x="3474119" y="6208295"/>
            <a:ext cx="6226342" cy="425501"/>
          </a:xfrm>
          <a:prstGeom prst="rect">
            <a:avLst/>
          </a:prstGeom>
          <a:noFill/>
        </p:spPr>
        <p:txBody>
          <a:bodyPr wrap="square">
            <a:spAutoFit/>
          </a:bodyPr>
          <a:lstStyle/>
          <a:p>
            <a:pPr algn="ctr">
              <a:lnSpc>
                <a:spcPct val="115000"/>
              </a:lnSpc>
              <a:spcAft>
                <a:spcPts val="1000"/>
              </a:spcAft>
            </a:pPr>
            <a:r>
              <a:rPr lang="fr-FR" sz="2000" i="1" dirty="0">
                <a:solidFill>
                  <a:srgbClr val="002060"/>
                </a:solidFill>
                <a:effectLst/>
                <a:latin typeface="Calibri" panose="020F0502020204030204" pitchFamily="34" charset="0"/>
                <a:ea typeface="Times New Roman" panose="02020603050405020304" pitchFamily="18" charset="0"/>
              </a:rPr>
              <a:t>Figure </a:t>
            </a:r>
            <a:r>
              <a:rPr lang="fr-FR" sz="2000" i="1" dirty="0">
                <a:solidFill>
                  <a:srgbClr val="002060"/>
                </a:solidFill>
                <a:latin typeface="Calibri" panose="020F0502020204030204" pitchFamily="34" charset="0"/>
                <a:ea typeface="Times New Roman" panose="02020603050405020304" pitchFamily="18" charset="0"/>
              </a:rPr>
              <a:t>17</a:t>
            </a:r>
            <a:r>
              <a:rPr lang="fr-FR" sz="2000" i="1" dirty="0">
                <a:solidFill>
                  <a:srgbClr val="002060"/>
                </a:solidFill>
                <a:effectLst/>
                <a:latin typeface="Calibri" panose="020F0502020204030204" pitchFamily="34" charset="0"/>
                <a:ea typeface="Times New Roman" panose="02020603050405020304" pitchFamily="18" charset="0"/>
              </a:rPr>
              <a:t> : Fenêtre de détection des coins </a:t>
            </a:r>
            <a:endParaRPr lang="fr-MA" sz="2000" i="1" dirty="0">
              <a:solidFill>
                <a:srgbClr val="002060"/>
              </a:solidFill>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4074760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DF9B2-F4EA-41A4-D544-C277E28A21F7}"/>
              </a:ext>
            </a:extLst>
          </p:cNvPr>
          <p:cNvSpPr>
            <a:spLocks noGrp="1"/>
          </p:cNvSpPr>
          <p:nvPr>
            <p:ph type="sldNum" sz="quarter" idx="12"/>
          </p:nvPr>
        </p:nvSpPr>
        <p:spPr/>
        <p:txBody>
          <a:bodyPr/>
          <a:lstStyle/>
          <a:p>
            <a:fld id="{3A98EE3D-8CD1-4C3F-BD1C-C98C9596463C}" type="slidenum">
              <a:rPr lang="en-US" sz="2400" b="1" i="1" smtClean="0"/>
              <a:t>26</a:t>
            </a:fld>
            <a:endParaRPr lang="en-US" sz="2400" b="1" i="1" dirty="0"/>
          </a:p>
        </p:txBody>
      </p:sp>
      <p:pic>
        <p:nvPicPr>
          <p:cNvPr id="9" name="Picture 8">
            <a:extLst>
              <a:ext uri="{FF2B5EF4-FFF2-40B4-BE49-F238E27FC236}">
                <a16:creationId xmlns:a16="http://schemas.microsoft.com/office/drawing/2014/main" id="{2A535C59-802F-1EFB-22F3-2BBBE0DB7641}"/>
              </a:ext>
            </a:extLst>
          </p:cNvPr>
          <p:cNvPicPr>
            <a:picLocks noChangeAspect="1"/>
          </p:cNvPicPr>
          <p:nvPr/>
        </p:nvPicPr>
        <p:blipFill>
          <a:blip r:embed="rId2"/>
          <a:stretch>
            <a:fillRect/>
          </a:stretch>
        </p:blipFill>
        <p:spPr>
          <a:xfrm>
            <a:off x="1" y="0"/>
            <a:ext cx="12455524" cy="6244389"/>
          </a:xfrm>
          <a:prstGeom prst="rect">
            <a:avLst/>
          </a:prstGeom>
        </p:spPr>
      </p:pic>
      <p:sp>
        <p:nvSpPr>
          <p:cNvPr id="5" name="TextBox 4">
            <a:extLst>
              <a:ext uri="{FF2B5EF4-FFF2-40B4-BE49-F238E27FC236}">
                <a16:creationId xmlns:a16="http://schemas.microsoft.com/office/drawing/2014/main" id="{4E76A415-8716-4FFA-F50B-00191BA4C38B}"/>
              </a:ext>
            </a:extLst>
          </p:cNvPr>
          <p:cNvSpPr txBox="1"/>
          <p:nvPr/>
        </p:nvSpPr>
        <p:spPr>
          <a:xfrm>
            <a:off x="3606465" y="6244389"/>
            <a:ext cx="6226342" cy="400110"/>
          </a:xfrm>
          <a:prstGeom prst="rect">
            <a:avLst/>
          </a:prstGeom>
          <a:noFill/>
        </p:spPr>
        <p:txBody>
          <a:bodyPr wrap="square">
            <a:spAutoFit/>
          </a:bodyPr>
          <a:lstStyle/>
          <a:p>
            <a:r>
              <a:rPr lang="fr-MA" sz="2000" i="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Figure 18 : Détection des points d’intérêts par Harris</a:t>
            </a:r>
            <a:endParaRPr lang="fr-MA" i="1" dirty="0">
              <a:solidFill>
                <a:srgbClr val="002060"/>
              </a:solidFill>
            </a:endParaRPr>
          </a:p>
        </p:txBody>
      </p:sp>
    </p:spTree>
    <p:extLst>
      <p:ext uri="{BB962C8B-B14F-4D97-AF65-F5344CB8AC3E}">
        <p14:creationId xmlns:p14="http://schemas.microsoft.com/office/powerpoint/2010/main" val="3671366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10F722-764F-2F43-1BCB-D21A7EC67476}"/>
              </a:ext>
            </a:extLst>
          </p:cNvPr>
          <p:cNvSpPr>
            <a:spLocks noGrp="1"/>
          </p:cNvSpPr>
          <p:nvPr>
            <p:ph type="sldNum" sz="quarter" idx="12"/>
          </p:nvPr>
        </p:nvSpPr>
        <p:spPr/>
        <p:txBody>
          <a:bodyPr/>
          <a:lstStyle/>
          <a:p>
            <a:fld id="{3A98EE3D-8CD1-4C3F-BD1C-C98C9596463C}" type="slidenum">
              <a:rPr lang="en-US" sz="2400" b="1" i="1" smtClean="0"/>
              <a:t>27</a:t>
            </a:fld>
            <a:endParaRPr lang="en-US" sz="2400" b="1" i="1" dirty="0"/>
          </a:p>
        </p:txBody>
      </p:sp>
      <p:pic>
        <p:nvPicPr>
          <p:cNvPr id="4" name="Picture 3">
            <a:extLst>
              <a:ext uri="{FF2B5EF4-FFF2-40B4-BE49-F238E27FC236}">
                <a16:creationId xmlns:a16="http://schemas.microsoft.com/office/drawing/2014/main" id="{F20F9E67-E3DF-748D-CB72-A48A4C887207}"/>
              </a:ext>
            </a:extLst>
          </p:cNvPr>
          <p:cNvPicPr>
            <a:picLocks noChangeAspect="1"/>
          </p:cNvPicPr>
          <p:nvPr/>
        </p:nvPicPr>
        <p:blipFill>
          <a:blip r:embed="rId2"/>
          <a:stretch>
            <a:fillRect/>
          </a:stretch>
        </p:blipFill>
        <p:spPr>
          <a:xfrm>
            <a:off x="-1" y="0"/>
            <a:ext cx="12455525" cy="6304547"/>
          </a:xfrm>
          <a:prstGeom prst="rect">
            <a:avLst/>
          </a:prstGeom>
        </p:spPr>
      </p:pic>
      <p:pic>
        <p:nvPicPr>
          <p:cNvPr id="6" name="Picture 5">
            <a:extLst>
              <a:ext uri="{FF2B5EF4-FFF2-40B4-BE49-F238E27FC236}">
                <a16:creationId xmlns:a16="http://schemas.microsoft.com/office/drawing/2014/main" id="{BDC27A61-3D74-A5C8-3D5F-736EDCD1F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27" y="1921489"/>
            <a:ext cx="3164306" cy="2542227"/>
          </a:xfrm>
          <a:prstGeom prst="rect">
            <a:avLst/>
          </a:prstGeom>
        </p:spPr>
      </p:pic>
      <p:pic>
        <p:nvPicPr>
          <p:cNvPr id="8" name="Picture 7">
            <a:extLst>
              <a:ext uri="{FF2B5EF4-FFF2-40B4-BE49-F238E27FC236}">
                <a16:creationId xmlns:a16="http://schemas.microsoft.com/office/drawing/2014/main" id="{02075D79-FF0B-5812-DF57-FBB244053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973" y="1921489"/>
            <a:ext cx="3164305" cy="2542227"/>
          </a:xfrm>
          <a:prstGeom prst="rect">
            <a:avLst/>
          </a:prstGeom>
        </p:spPr>
      </p:pic>
      <p:sp>
        <p:nvSpPr>
          <p:cNvPr id="7" name="TextBox 6">
            <a:extLst>
              <a:ext uri="{FF2B5EF4-FFF2-40B4-BE49-F238E27FC236}">
                <a16:creationId xmlns:a16="http://schemas.microsoft.com/office/drawing/2014/main" id="{5298B253-FD58-474B-63A7-A2092FAB8055}"/>
              </a:ext>
            </a:extLst>
          </p:cNvPr>
          <p:cNvSpPr txBox="1"/>
          <p:nvPr/>
        </p:nvSpPr>
        <p:spPr>
          <a:xfrm>
            <a:off x="3774908" y="6304547"/>
            <a:ext cx="6346658" cy="400110"/>
          </a:xfrm>
          <a:prstGeom prst="rect">
            <a:avLst/>
          </a:prstGeom>
          <a:noFill/>
        </p:spPr>
        <p:txBody>
          <a:bodyPr wrap="square">
            <a:spAutoFit/>
          </a:bodyPr>
          <a:lstStyle/>
          <a:p>
            <a:r>
              <a:rPr lang="fr-MA" sz="2000" i="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Figure </a:t>
            </a:r>
            <a:r>
              <a:rPr lang="fr-MA" sz="2000" i="1"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19</a:t>
            </a:r>
            <a:r>
              <a:rPr lang="fr-MA" sz="2000" i="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 Détection des points d’intérêts par </a:t>
            </a:r>
            <a:r>
              <a:rPr lang="fr-MA" sz="2000" i="1" dirty="0">
                <a:solidFill>
                  <a:srgbClr val="002060"/>
                </a:solidFill>
                <a:latin typeface="Calibri" panose="020F0502020204030204" pitchFamily="34" charset="0"/>
                <a:ea typeface="Times New Roman" panose="02020603050405020304" pitchFamily="18" charset="0"/>
                <a:cs typeface="Times New Roman" panose="02020603050405020304" pitchFamily="18" charset="0"/>
              </a:rPr>
              <a:t>SUSAN</a:t>
            </a:r>
            <a:endParaRPr lang="fr-MA" i="1" dirty="0">
              <a:solidFill>
                <a:srgbClr val="002060"/>
              </a:solidFill>
            </a:endParaRPr>
          </a:p>
        </p:txBody>
      </p:sp>
    </p:spTree>
    <p:extLst>
      <p:ext uri="{BB962C8B-B14F-4D97-AF65-F5344CB8AC3E}">
        <p14:creationId xmlns:p14="http://schemas.microsoft.com/office/powerpoint/2010/main" val="26828062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DA0A2-7BD4-6A7D-2F33-5D8EC4770CEC}"/>
              </a:ext>
            </a:extLst>
          </p:cNvPr>
          <p:cNvSpPr>
            <a:spLocks noGrp="1"/>
          </p:cNvSpPr>
          <p:nvPr>
            <p:ph type="sldNum" sz="quarter" idx="12"/>
          </p:nvPr>
        </p:nvSpPr>
        <p:spPr/>
        <p:txBody>
          <a:bodyPr/>
          <a:lstStyle/>
          <a:p>
            <a:fld id="{3A98EE3D-8CD1-4C3F-BD1C-C98C9596463C}" type="slidenum">
              <a:rPr lang="en-US" sz="2400" b="1" i="1" smtClean="0"/>
              <a:t>28</a:t>
            </a:fld>
            <a:endParaRPr lang="en-US" sz="2400" b="1" i="1" dirty="0"/>
          </a:p>
        </p:txBody>
      </p:sp>
      <p:sp>
        <p:nvSpPr>
          <p:cNvPr id="4" name="TextBox 3">
            <a:extLst>
              <a:ext uri="{FF2B5EF4-FFF2-40B4-BE49-F238E27FC236}">
                <a16:creationId xmlns:a16="http://schemas.microsoft.com/office/drawing/2014/main" id="{1A89D968-D833-4C52-9B50-A3E8F56A8C11}"/>
              </a:ext>
            </a:extLst>
          </p:cNvPr>
          <p:cNvSpPr txBox="1"/>
          <p:nvPr/>
        </p:nvSpPr>
        <p:spPr>
          <a:xfrm>
            <a:off x="690303" y="1680286"/>
            <a:ext cx="10211785" cy="2937984"/>
          </a:xfrm>
          <a:prstGeom prst="rect">
            <a:avLst/>
          </a:prstGeom>
          <a:noFill/>
        </p:spPr>
        <p:txBody>
          <a:bodyPr wrap="square">
            <a:spAutoFit/>
          </a:bodyPr>
          <a:lstStyle/>
          <a:p>
            <a:pPr marL="457200" indent="-457200">
              <a:lnSpc>
                <a:spcPct val="107000"/>
              </a:lnSpc>
              <a:spcAft>
                <a:spcPts val="800"/>
              </a:spcAft>
              <a:buFont typeface="Arial" panose="020B0604020202020204" pitchFamily="34" charset="0"/>
              <a:buChar char="•"/>
            </a:pPr>
            <a:r>
              <a:rPr lang="fr-MA" sz="2800" b="1" dirty="0">
                <a:effectLst/>
                <a:ea typeface="Times New Roman" panose="02020603050405020304" pitchFamily="18" charset="0"/>
                <a:cs typeface="Times New Roman" panose="02020603050405020304" pitchFamily="18" charset="0"/>
              </a:rPr>
              <a:t>Les détecteurs basés sur la dérivation (</a:t>
            </a:r>
            <a:r>
              <a:rPr lang="fr-MA" sz="2800" b="1" dirty="0" err="1">
                <a:effectLst/>
                <a:ea typeface="Times New Roman" panose="02020603050405020304" pitchFamily="18" charset="0"/>
                <a:cs typeface="Times New Roman" panose="02020603050405020304" pitchFamily="18" charset="0"/>
              </a:rPr>
              <a:t>Moravec</a:t>
            </a:r>
            <a:r>
              <a:rPr lang="fr-MA" sz="2800" b="1" dirty="0">
                <a:effectLst/>
                <a:ea typeface="Times New Roman" panose="02020603050405020304" pitchFamily="18" charset="0"/>
                <a:cs typeface="Times New Roman" panose="02020603050405020304" pitchFamily="18" charset="0"/>
              </a:rPr>
              <a:t> et Harris) sont moins robustes aux bruits car ils l’accentuent aux hautes fréquences dans l’image</a:t>
            </a:r>
            <a:r>
              <a:rPr lang="fr-MA" sz="2800" b="1" dirty="0">
                <a:ea typeface="Times New Roman" panose="02020603050405020304" pitchFamily="18" charset="0"/>
                <a:cs typeface="Times New Roman" panose="02020603050405020304" pitchFamily="18" charset="0"/>
              </a:rPr>
              <a:t>.</a:t>
            </a:r>
            <a:endParaRPr lang="fr-MA" sz="2800" b="1" dirty="0">
              <a:effectLst/>
              <a:ea typeface="Times New Roman" panose="02020603050405020304" pitchFamily="18"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fr-MA" sz="2800" b="1" dirty="0">
                <a:effectLst/>
                <a:ea typeface="Times New Roman" panose="02020603050405020304" pitchFamily="18" charset="0"/>
                <a:cs typeface="Times New Roman" panose="02020603050405020304" pitchFamily="18" charset="0"/>
              </a:rPr>
              <a:t>le détecteur de SUSAN est </a:t>
            </a:r>
            <a:r>
              <a:rPr lang="fr-MA" sz="2800" b="1" dirty="0">
                <a:ea typeface="Times New Roman" panose="02020603050405020304" pitchFamily="18" charset="0"/>
                <a:cs typeface="Times New Roman" panose="02020603050405020304" pitchFamily="18" charset="0"/>
              </a:rPr>
              <a:t>plus robustes aux bruits. Car il </a:t>
            </a:r>
            <a:r>
              <a:rPr lang="fr-MA" sz="2800" b="1" dirty="0">
                <a:effectLst/>
                <a:ea typeface="Times New Roman" panose="02020603050405020304" pitchFamily="18" charset="0"/>
                <a:cs typeface="Times New Roman" panose="02020603050405020304" pitchFamily="18" charset="0"/>
              </a:rPr>
              <a:t>mesure le nombre de pixels ayant une intensité voisine de celle du pixel central.</a:t>
            </a:r>
          </a:p>
        </p:txBody>
      </p:sp>
      <p:sp>
        <p:nvSpPr>
          <p:cNvPr id="5" name="Title 2">
            <a:extLst>
              <a:ext uri="{FF2B5EF4-FFF2-40B4-BE49-F238E27FC236}">
                <a16:creationId xmlns:a16="http://schemas.microsoft.com/office/drawing/2014/main" id="{69500997-8FD3-C3B1-0677-A2E8F78D79DD}"/>
              </a:ext>
            </a:extLst>
          </p:cNvPr>
          <p:cNvSpPr txBox="1">
            <a:spLocks/>
          </p:cNvSpPr>
          <p:nvPr/>
        </p:nvSpPr>
        <p:spPr>
          <a:xfrm>
            <a:off x="715603" y="316139"/>
            <a:ext cx="10515600" cy="590931"/>
          </a:xfrm>
          <a:prstGeom prst="rect">
            <a:avLst/>
          </a:prstGeom>
        </p:spPr>
        <p:txBody>
          <a:bodyPr/>
          <a:lstStyle>
            <a:lvl1pPr algn="l" defTabSz="934151" rtl="0" eaLnBrk="1" latinLnBrk="0" hangingPunct="1">
              <a:lnSpc>
                <a:spcPct val="80000"/>
              </a:lnSpc>
              <a:spcBef>
                <a:spcPct val="0"/>
              </a:spcBef>
              <a:buNone/>
              <a:defRPr sz="5517" kern="1200" spc="-51" baseline="0">
                <a:solidFill>
                  <a:schemeClr val="tx1">
                    <a:lumMod val="75000"/>
                    <a:lumOff val="25000"/>
                  </a:schemeClr>
                </a:solidFill>
                <a:latin typeface="+mj-lt"/>
                <a:ea typeface="+mj-ea"/>
                <a:cs typeface="+mj-cs"/>
              </a:defRPr>
            </a:lvl1pPr>
          </a:lstStyle>
          <a:p>
            <a:pPr algn="ctr"/>
            <a:r>
              <a:rPr lang="fr-FR" sz="3600" b="1" dirty="0">
                <a:solidFill>
                  <a:schemeClr val="tx1"/>
                </a:solidFill>
                <a:effectLst>
                  <a:outerShdw blurRad="38100" dist="38100" dir="2700000" algn="tl">
                    <a:srgbClr val="000000">
                      <a:alpha val="43137"/>
                    </a:srgbClr>
                  </a:outerShdw>
                </a:effectLst>
                <a:latin typeface="+mn-lt"/>
              </a:rPr>
              <a:t>Conclusion</a:t>
            </a:r>
          </a:p>
        </p:txBody>
      </p:sp>
    </p:spTree>
    <p:extLst>
      <p:ext uri="{BB962C8B-B14F-4D97-AF65-F5344CB8AC3E}">
        <p14:creationId xmlns:p14="http://schemas.microsoft.com/office/powerpoint/2010/main" val="23582087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F1D3EF-B840-640F-CEBE-E1DBB1A81A84}"/>
              </a:ext>
            </a:extLst>
          </p:cNvPr>
          <p:cNvSpPr txBox="1"/>
          <p:nvPr/>
        </p:nvSpPr>
        <p:spPr>
          <a:xfrm>
            <a:off x="1212110" y="2069996"/>
            <a:ext cx="9686261" cy="2308324"/>
          </a:xfrm>
          <a:prstGeom prst="rect">
            <a:avLst/>
          </a:prstGeom>
          <a:noFill/>
        </p:spPr>
        <p:txBody>
          <a:bodyPr wrap="square">
            <a:spAutoFit/>
          </a:bodyPr>
          <a:lstStyle/>
          <a:p>
            <a:pPr algn="ctr"/>
            <a:r>
              <a:rPr lang="en-US" sz="7200" b="1" cap="all" dirty="0">
                <a:ln w="9000" cmpd="sng">
                  <a:solidFill>
                    <a:schemeClr val="accent4">
                      <a:shade val="50000"/>
                      <a:satMod val="120000"/>
                    </a:schemeClr>
                  </a:solidFill>
                  <a:prstDash val="solid"/>
                </a:ln>
                <a:solidFill>
                  <a:srgbClr val="002060"/>
                </a:solidFill>
                <a:effectLst>
                  <a:outerShdw blurRad="38100" dist="38100" dir="2700000" algn="tl">
                    <a:srgbClr val="000000">
                      <a:alpha val="43137"/>
                    </a:srgbClr>
                  </a:outerShdw>
                  <a:reflection blurRad="12700" stA="28000" endPos="45000" dist="1000" dir="5400000" sy="-100000" algn="bl" rotWithShape="0"/>
                </a:effectLst>
              </a:rPr>
              <a:t>Merci pour votre attention</a:t>
            </a:r>
            <a:endParaRPr lang="fr-FR" sz="7200" b="1" cap="all" dirty="0">
              <a:ln w="9000" cmpd="sng">
                <a:solidFill>
                  <a:schemeClr val="accent4">
                    <a:shade val="50000"/>
                    <a:satMod val="120000"/>
                  </a:schemeClr>
                </a:solidFill>
                <a:prstDash val="solid"/>
              </a:ln>
              <a:solidFill>
                <a:srgbClr val="002060"/>
              </a:solidFill>
              <a:effectLst>
                <a:outerShdw blurRad="38100" dist="38100" dir="2700000" algn="tl">
                  <a:srgbClr val="000000">
                    <a:alpha val="43137"/>
                  </a:srgbClr>
                </a:outerShdw>
                <a:reflection blurRad="12700" stA="28000" endPos="45000" dist="1000" dir="5400000" sy="-100000" algn="bl" rotWithShape="0"/>
              </a:effectLst>
            </a:endParaRPr>
          </a:p>
        </p:txBody>
      </p:sp>
      <p:sp>
        <p:nvSpPr>
          <p:cNvPr id="3" name="Slide Number Placeholder 2">
            <a:extLst>
              <a:ext uri="{FF2B5EF4-FFF2-40B4-BE49-F238E27FC236}">
                <a16:creationId xmlns:a16="http://schemas.microsoft.com/office/drawing/2014/main" id="{E33D84B0-A8CE-E82B-6F6B-AFCEEED79D71}"/>
              </a:ext>
            </a:extLst>
          </p:cNvPr>
          <p:cNvSpPr>
            <a:spLocks noGrp="1"/>
          </p:cNvSpPr>
          <p:nvPr>
            <p:ph type="sldNum" sz="quarter" idx="12"/>
          </p:nvPr>
        </p:nvSpPr>
        <p:spPr/>
        <p:txBody>
          <a:bodyPr/>
          <a:lstStyle/>
          <a:p>
            <a:fld id="{3A98EE3D-8CD1-4C3F-BD1C-C98C9596463C}" type="slidenum">
              <a:rPr lang="en-US" sz="2400" b="1" i="1" smtClean="0"/>
              <a:t>29</a:t>
            </a:fld>
            <a:endParaRPr lang="en-US" sz="2400" b="1" i="1" dirty="0"/>
          </a:p>
        </p:txBody>
      </p:sp>
    </p:spTree>
    <p:extLst>
      <p:ext uri="{BB962C8B-B14F-4D97-AF65-F5344CB8AC3E}">
        <p14:creationId xmlns:p14="http://schemas.microsoft.com/office/powerpoint/2010/main" val="821305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0BD49F-1206-122E-46FE-1FF00B94FBC5}"/>
              </a:ext>
            </a:extLst>
          </p:cNvPr>
          <p:cNvSpPr>
            <a:spLocks noGrp="1"/>
          </p:cNvSpPr>
          <p:nvPr>
            <p:ph type="sldNum" sz="quarter" idx="12"/>
          </p:nvPr>
        </p:nvSpPr>
        <p:spPr/>
        <p:txBody>
          <a:bodyPr/>
          <a:lstStyle/>
          <a:p>
            <a:fld id="{3A98EE3D-8CD1-4C3F-BD1C-C98C9596463C}" type="slidenum">
              <a:rPr lang="en-US" sz="2400" b="1" i="1" smtClean="0"/>
              <a:t>3</a:t>
            </a:fld>
            <a:endParaRPr lang="en-US" sz="2400" b="1" i="1" dirty="0"/>
          </a:p>
        </p:txBody>
      </p:sp>
      <p:grpSp>
        <p:nvGrpSpPr>
          <p:cNvPr id="3" name="Google Shape;271;p25">
            <a:extLst>
              <a:ext uri="{FF2B5EF4-FFF2-40B4-BE49-F238E27FC236}">
                <a16:creationId xmlns:a16="http://schemas.microsoft.com/office/drawing/2014/main" id="{D42DE3FB-3EE7-C02A-EC99-C07216D0C95E}"/>
              </a:ext>
            </a:extLst>
          </p:cNvPr>
          <p:cNvGrpSpPr/>
          <p:nvPr/>
        </p:nvGrpSpPr>
        <p:grpSpPr>
          <a:xfrm>
            <a:off x="7212340" y="1683441"/>
            <a:ext cx="4452000" cy="4452000"/>
            <a:chOff x="2902488" y="902232"/>
            <a:chExt cx="3339000" cy="3339000"/>
          </a:xfrm>
        </p:grpSpPr>
        <p:sp>
          <p:nvSpPr>
            <p:cNvPr id="4" name="Google Shape;272;p25">
              <a:extLst>
                <a:ext uri="{FF2B5EF4-FFF2-40B4-BE49-F238E27FC236}">
                  <a16:creationId xmlns:a16="http://schemas.microsoft.com/office/drawing/2014/main" id="{2D26C279-B398-F7AC-13F4-3275E84E0F5F}"/>
                </a:ext>
              </a:extLst>
            </p:cNvPr>
            <p:cNvSpPr/>
            <p:nvPr/>
          </p:nvSpPr>
          <p:spPr>
            <a:xfrm rot="-5400000">
              <a:off x="2902488" y="902232"/>
              <a:ext cx="3339000" cy="3339000"/>
            </a:xfrm>
            <a:prstGeom prst="ellipse">
              <a:avLst/>
            </a:prstGeom>
            <a:noFill/>
            <a:ln w="19050" cap="flat" cmpd="sng">
              <a:solidFill>
                <a:srgbClr val="E8E8E8"/>
              </a:solidFill>
              <a:prstDash val="dash"/>
              <a:round/>
              <a:headEnd type="none" w="sm" len="sm"/>
              <a:tailEnd type="none" w="sm" len="sm"/>
            </a:ln>
          </p:spPr>
          <p:txBody>
            <a:bodyPr spcFirstLastPara="1" wrap="square" lIns="121900" tIns="121900" rIns="121900" bIns="121900" anchor="ctr" anchorCtr="0">
              <a:noAutofit/>
            </a:bodyPr>
            <a:lstStyle/>
            <a:p>
              <a:endParaRPr sz="2400">
                <a:latin typeface="Poppins Light"/>
                <a:ea typeface="Poppins Light"/>
                <a:cs typeface="Poppins Light"/>
                <a:sym typeface="Poppins Light"/>
              </a:endParaRPr>
            </a:p>
          </p:txBody>
        </p:sp>
        <p:sp>
          <p:nvSpPr>
            <p:cNvPr id="5" name="Google Shape;273;p25">
              <a:extLst>
                <a:ext uri="{FF2B5EF4-FFF2-40B4-BE49-F238E27FC236}">
                  <a16:creationId xmlns:a16="http://schemas.microsoft.com/office/drawing/2014/main" id="{C42B154F-90F3-CE8E-ED8F-E36852FED3D6}"/>
                </a:ext>
              </a:extLst>
            </p:cNvPr>
            <p:cNvSpPr/>
            <p:nvPr/>
          </p:nvSpPr>
          <p:spPr>
            <a:xfrm>
              <a:off x="3123738" y="1123632"/>
              <a:ext cx="2896500" cy="2896200"/>
            </a:xfrm>
            <a:prstGeom prst="pie">
              <a:avLst>
                <a:gd name="adj1" fmla="val 1811602"/>
                <a:gd name="adj2" fmla="val 16214886"/>
              </a:avLst>
            </a:prstGeom>
            <a:solidFill>
              <a:srgbClr val="000000">
                <a:alpha val="6539"/>
              </a:srgbClr>
            </a:solidFill>
            <a:ln>
              <a:noFill/>
            </a:ln>
          </p:spPr>
          <p:txBody>
            <a:bodyPr spcFirstLastPara="1" wrap="square" lIns="121900" tIns="121900" rIns="121900" bIns="121900" anchor="ctr" anchorCtr="0">
              <a:noAutofit/>
            </a:bodyPr>
            <a:lstStyle/>
            <a:p>
              <a:endParaRPr sz="2400">
                <a:latin typeface="Poppins Light"/>
                <a:ea typeface="Poppins Light"/>
                <a:cs typeface="Poppins Light"/>
                <a:sym typeface="Poppins Light"/>
              </a:endParaRPr>
            </a:p>
          </p:txBody>
        </p:sp>
      </p:grpSp>
      <p:grpSp>
        <p:nvGrpSpPr>
          <p:cNvPr id="6" name="Google Shape;274;p25">
            <a:extLst>
              <a:ext uri="{FF2B5EF4-FFF2-40B4-BE49-F238E27FC236}">
                <a16:creationId xmlns:a16="http://schemas.microsoft.com/office/drawing/2014/main" id="{E6AE8512-63EB-B0F8-5DAE-80CC32CEE013}"/>
              </a:ext>
            </a:extLst>
          </p:cNvPr>
          <p:cNvGrpSpPr/>
          <p:nvPr/>
        </p:nvGrpSpPr>
        <p:grpSpPr>
          <a:xfrm>
            <a:off x="8290510" y="2617176"/>
            <a:ext cx="2427468" cy="2430112"/>
            <a:chOff x="3659297" y="1663782"/>
            <a:chExt cx="1820745" cy="1815900"/>
          </a:xfrm>
        </p:grpSpPr>
        <p:sp>
          <p:nvSpPr>
            <p:cNvPr id="7" name="Google Shape;275;p25">
              <a:extLst>
                <a:ext uri="{FF2B5EF4-FFF2-40B4-BE49-F238E27FC236}">
                  <a16:creationId xmlns:a16="http://schemas.microsoft.com/office/drawing/2014/main" id="{52F976E8-CA45-3C61-F525-EB24FBE63029}"/>
                </a:ext>
              </a:extLst>
            </p:cNvPr>
            <p:cNvSpPr/>
            <p:nvPr/>
          </p:nvSpPr>
          <p:spPr>
            <a:xfrm>
              <a:off x="3664038" y="1663782"/>
              <a:ext cx="1815900" cy="1815900"/>
            </a:xfrm>
            <a:prstGeom prst="ellipse">
              <a:avLst/>
            </a:prstGeom>
            <a:solidFill>
              <a:srgbClr val="000000"/>
            </a:solidFill>
            <a:ln>
              <a:noFill/>
            </a:ln>
          </p:spPr>
          <p:txBody>
            <a:bodyPr spcFirstLastPara="1" wrap="square" lIns="121900" tIns="121900" rIns="121900" bIns="121900" anchor="ctr" anchorCtr="0">
              <a:noAutofit/>
            </a:bodyPr>
            <a:lstStyle/>
            <a:p>
              <a:endParaRPr sz="2400" b="1">
                <a:latin typeface="Poppins"/>
                <a:ea typeface="Poppins"/>
                <a:cs typeface="Poppins"/>
                <a:sym typeface="Poppins"/>
              </a:endParaRPr>
            </a:p>
          </p:txBody>
        </p:sp>
        <p:sp>
          <p:nvSpPr>
            <p:cNvPr id="8" name="Google Shape;276;p25">
              <a:extLst>
                <a:ext uri="{FF2B5EF4-FFF2-40B4-BE49-F238E27FC236}">
                  <a16:creationId xmlns:a16="http://schemas.microsoft.com/office/drawing/2014/main" id="{27B6172C-2E21-1619-383B-AEBAF5A70C16}"/>
                </a:ext>
              </a:extLst>
            </p:cNvPr>
            <p:cNvSpPr txBox="1"/>
            <p:nvPr/>
          </p:nvSpPr>
          <p:spPr>
            <a:xfrm>
              <a:off x="3659297" y="2007065"/>
              <a:ext cx="1820745" cy="977917"/>
            </a:xfrm>
            <a:prstGeom prst="rect">
              <a:avLst/>
            </a:prstGeom>
            <a:noFill/>
            <a:ln>
              <a:noFill/>
            </a:ln>
          </p:spPr>
          <p:txBody>
            <a:bodyPr spcFirstLastPara="1" wrap="square" lIns="121900" tIns="121900" rIns="121900" bIns="121900" anchor="ctr" anchorCtr="0">
              <a:noAutofit/>
            </a:bodyPr>
            <a:lstStyle/>
            <a:p>
              <a:pPr algn="ctr">
                <a:lnSpc>
                  <a:spcPct val="115000"/>
                </a:lnSpc>
              </a:pPr>
              <a:r>
                <a:rPr lang="fr-FR" sz="2400" b="1" i="0" dirty="0">
                  <a:solidFill>
                    <a:schemeClr val="bg1"/>
                  </a:solidFill>
                  <a:effectLst>
                    <a:outerShdw blurRad="38100" dist="38100" dir="2700000" algn="tl">
                      <a:srgbClr val="000000">
                        <a:alpha val="43137"/>
                      </a:srgbClr>
                    </a:outerShdw>
                  </a:effectLst>
                  <a:cs typeface="Poppins" panose="020B0502040204020203" pitchFamily="2" charset="0"/>
                </a:rPr>
                <a:t> LES DOMAINES D’UTILISATIONS</a:t>
              </a:r>
              <a:endParaRPr sz="2400" b="1" dirty="0">
                <a:solidFill>
                  <a:schemeClr val="bg1"/>
                </a:solidFill>
                <a:effectLst>
                  <a:outerShdw blurRad="38100" dist="38100" dir="2700000" algn="tl">
                    <a:srgbClr val="000000">
                      <a:alpha val="43137"/>
                    </a:srgbClr>
                  </a:outerShdw>
                </a:effectLst>
                <a:ea typeface="Poppins"/>
                <a:cs typeface="Poppins" panose="020B0502040204020203" pitchFamily="2" charset="0"/>
                <a:sym typeface="Poppins"/>
              </a:endParaRPr>
            </a:p>
          </p:txBody>
        </p:sp>
      </p:grpSp>
      <p:grpSp>
        <p:nvGrpSpPr>
          <p:cNvPr id="9" name="Google Shape;277;p25">
            <a:extLst>
              <a:ext uri="{FF2B5EF4-FFF2-40B4-BE49-F238E27FC236}">
                <a16:creationId xmlns:a16="http://schemas.microsoft.com/office/drawing/2014/main" id="{28F82C9F-34DB-2A88-998D-A614F9449EC7}"/>
              </a:ext>
            </a:extLst>
          </p:cNvPr>
          <p:cNvGrpSpPr/>
          <p:nvPr/>
        </p:nvGrpSpPr>
        <p:grpSpPr>
          <a:xfrm>
            <a:off x="8650304" y="926247"/>
            <a:ext cx="1708114" cy="1424800"/>
            <a:chOff x="2859873" y="853971"/>
            <a:chExt cx="1068600" cy="1068600"/>
          </a:xfrm>
        </p:grpSpPr>
        <p:sp>
          <p:nvSpPr>
            <p:cNvPr id="10" name="Google Shape;278;p25">
              <a:extLst>
                <a:ext uri="{FF2B5EF4-FFF2-40B4-BE49-F238E27FC236}">
                  <a16:creationId xmlns:a16="http://schemas.microsoft.com/office/drawing/2014/main" id="{4D4FAF60-A9D2-620B-128C-A05744F7B39F}"/>
                </a:ext>
              </a:extLst>
            </p:cNvPr>
            <p:cNvSpPr/>
            <p:nvPr/>
          </p:nvSpPr>
          <p:spPr>
            <a:xfrm>
              <a:off x="2859873" y="853971"/>
              <a:ext cx="1068600" cy="1068600"/>
            </a:xfrm>
            <a:prstGeom prst="ellipse">
              <a:avLst/>
            </a:prstGeom>
            <a:solidFill>
              <a:srgbClr val="999999"/>
            </a:solidFill>
            <a:ln>
              <a:noFill/>
            </a:ln>
          </p:spPr>
          <p:txBody>
            <a:bodyPr spcFirstLastPara="1" wrap="square" lIns="121900" tIns="121900" rIns="121900" bIns="121900" anchor="ctr" anchorCtr="0">
              <a:noAutofit/>
            </a:bodyPr>
            <a:lstStyle/>
            <a:p>
              <a:endParaRPr sz="2400">
                <a:latin typeface="Poppins Light"/>
                <a:ea typeface="Poppins Light"/>
                <a:cs typeface="Poppins Light"/>
                <a:sym typeface="Poppins Light"/>
              </a:endParaRPr>
            </a:p>
          </p:txBody>
        </p:sp>
        <p:sp>
          <p:nvSpPr>
            <p:cNvPr id="11" name="Google Shape;279;p25">
              <a:extLst>
                <a:ext uri="{FF2B5EF4-FFF2-40B4-BE49-F238E27FC236}">
                  <a16:creationId xmlns:a16="http://schemas.microsoft.com/office/drawing/2014/main" id="{F500862A-89A2-7C18-B71F-27966586D2B4}"/>
                </a:ext>
              </a:extLst>
            </p:cNvPr>
            <p:cNvSpPr txBox="1"/>
            <p:nvPr/>
          </p:nvSpPr>
          <p:spPr>
            <a:xfrm>
              <a:off x="3012800" y="1022197"/>
              <a:ext cx="762600" cy="73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fr-FR" sz="1600" dirty="0">
                  <a:solidFill>
                    <a:srgbClr val="FFFFFF"/>
                  </a:solidFill>
                  <a:latin typeface="Poppins Light"/>
                  <a:ea typeface="Poppins Light"/>
                  <a:cs typeface="Poppins Light"/>
                  <a:sym typeface="Poppins Light"/>
                </a:rPr>
                <a:t>Physique </a:t>
              </a:r>
              <a:endParaRPr sz="1600" dirty="0">
                <a:solidFill>
                  <a:srgbClr val="FFFFFF"/>
                </a:solidFill>
                <a:latin typeface="Poppins Light"/>
                <a:ea typeface="Poppins Light"/>
                <a:cs typeface="Poppins Light"/>
                <a:sym typeface="Poppins Light"/>
              </a:endParaRPr>
            </a:p>
          </p:txBody>
        </p:sp>
      </p:grpSp>
      <p:grpSp>
        <p:nvGrpSpPr>
          <p:cNvPr id="12" name="Google Shape;280;p25">
            <a:extLst>
              <a:ext uri="{FF2B5EF4-FFF2-40B4-BE49-F238E27FC236}">
                <a16:creationId xmlns:a16="http://schemas.microsoft.com/office/drawing/2014/main" id="{35F5F1B9-55A6-FF75-EB36-F1D17CAE93E8}"/>
              </a:ext>
            </a:extLst>
          </p:cNvPr>
          <p:cNvGrpSpPr/>
          <p:nvPr/>
        </p:nvGrpSpPr>
        <p:grpSpPr>
          <a:xfrm>
            <a:off x="6715146" y="4180685"/>
            <a:ext cx="1740596" cy="1424800"/>
            <a:chOff x="2859873" y="853971"/>
            <a:chExt cx="1068600" cy="1068600"/>
          </a:xfrm>
        </p:grpSpPr>
        <p:sp>
          <p:nvSpPr>
            <p:cNvPr id="13" name="Google Shape;281;p25">
              <a:extLst>
                <a:ext uri="{FF2B5EF4-FFF2-40B4-BE49-F238E27FC236}">
                  <a16:creationId xmlns:a16="http://schemas.microsoft.com/office/drawing/2014/main" id="{585742F3-FCCE-4677-2268-A429914DE5B3}"/>
                </a:ext>
              </a:extLst>
            </p:cNvPr>
            <p:cNvSpPr/>
            <p:nvPr/>
          </p:nvSpPr>
          <p:spPr>
            <a:xfrm>
              <a:off x="2859873" y="853971"/>
              <a:ext cx="1068600" cy="1068600"/>
            </a:xfrm>
            <a:prstGeom prst="ellipse">
              <a:avLst/>
            </a:prstGeom>
            <a:solidFill>
              <a:srgbClr val="999999"/>
            </a:solidFill>
            <a:ln>
              <a:noFill/>
            </a:ln>
          </p:spPr>
          <p:txBody>
            <a:bodyPr spcFirstLastPara="1" wrap="square" lIns="121900" tIns="121900" rIns="121900" bIns="121900" anchor="ctr" anchorCtr="0">
              <a:noAutofit/>
            </a:bodyPr>
            <a:lstStyle/>
            <a:p>
              <a:endParaRPr sz="2400">
                <a:latin typeface="Poppins Light"/>
                <a:ea typeface="Poppins Light"/>
                <a:cs typeface="Poppins Light"/>
                <a:sym typeface="Poppins Light"/>
              </a:endParaRPr>
            </a:p>
          </p:txBody>
        </p:sp>
        <p:sp>
          <p:nvSpPr>
            <p:cNvPr id="14" name="Google Shape;282;p25">
              <a:extLst>
                <a:ext uri="{FF2B5EF4-FFF2-40B4-BE49-F238E27FC236}">
                  <a16:creationId xmlns:a16="http://schemas.microsoft.com/office/drawing/2014/main" id="{93A27DAA-2916-D670-3951-1E6AB44F52C8}"/>
                </a:ext>
              </a:extLst>
            </p:cNvPr>
            <p:cNvSpPr txBox="1"/>
            <p:nvPr/>
          </p:nvSpPr>
          <p:spPr>
            <a:xfrm>
              <a:off x="3012800" y="1022197"/>
              <a:ext cx="762600" cy="732300"/>
            </a:xfrm>
            <a:prstGeom prst="rect">
              <a:avLst/>
            </a:prstGeom>
            <a:solidFill>
              <a:srgbClr val="999999"/>
            </a:solidFill>
            <a:ln>
              <a:noFill/>
            </a:ln>
          </p:spPr>
          <p:txBody>
            <a:bodyPr spcFirstLastPara="1" wrap="square" lIns="121900" tIns="121900" rIns="121900" bIns="121900" anchor="ctr" anchorCtr="0">
              <a:noAutofit/>
            </a:bodyPr>
            <a:lstStyle/>
            <a:p>
              <a:pPr algn="ctr">
                <a:lnSpc>
                  <a:spcPct val="115000"/>
                </a:lnSpc>
              </a:pPr>
              <a:r>
                <a:rPr lang="en" sz="1600" dirty="0">
                  <a:solidFill>
                    <a:srgbClr val="FFFFFF"/>
                  </a:solidFill>
                  <a:latin typeface="Poppins Light"/>
                  <a:ea typeface="Poppins Light"/>
                  <a:cs typeface="Poppins Light"/>
                  <a:sym typeface="Poppins Light"/>
                </a:rPr>
                <a:t>Biologie</a:t>
              </a:r>
              <a:r>
                <a:rPr lang="en" sz="1100" dirty="0">
                  <a:solidFill>
                    <a:srgbClr val="FFFFFF"/>
                  </a:solidFill>
                  <a:latin typeface="Poppins Light"/>
                  <a:ea typeface="Poppins Light"/>
                  <a:cs typeface="Poppins Light"/>
                  <a:sym typeface="Poppins Light"/>
                </a:rPr>
                <a:t> </a:t>
              </a:r>
              <a:endParaRPr sz="1100" dirty="0">
                <a:solidFill>
                  <a:srgbClr val="FFFFFF"/>
                </a:solidFill>
                <a:latin typeface="Poppins Light"/>
                <a:ea typeface="Poppins Light"/>
                <a:cs typeface="Poppins Light"/>
                <a:sym typeface="Poppins Light"/>
              </a:endParaRPr>
            </a:p>
          </p:txBody>
        </p:sp>
      </p:grpSp>
      <p:grpSp>
        <p:nvGrpSpPr>
          <p:cNvPr id="15" name="Google Shape;283;p25">
            <a:extLst>
              <a:ext uri="{FF2B5EF4-FFF2-40B4-BE49-F238E27FC236}">
                <a16:creationId xmlns:a16="http://schemas.microsoft.com/office/drawing/2014/main" id="{70D41AF0-F1F0-CBBB-D963-4B51192A9624}"/>
              </a:ext>
            </a:extLst>
          </p:cNvPr>
          <p:cNvGrpSpPr/>
          <p:nvPr/>
        </p:nvGrpSpPr>
        <p:grpSpPr>
          <a:xfrm>
            <a:off x="10567608" y="4170492"/>
            <a:ext cx="1740596" cy="1424800"/>
            <a:chOff x="5214448" y="3234278"/>
            <a:chExt cx="1068600" cy="1068600"/>
          </a:xfrm>
        </p:grpSpPr>
        <p:sp>
          <p:nvSpPr>
            <p:cNvPr id="16" name="Google Shape;284;p25">
              <a:extLst>
                <a:ext uri="{FF2B5EF4-FFF2-40B4-BE49-F238E27FC236}">
                  <a16:creationId xmlns:a16="http://schemas.microsoft.com/office/drawing/2014/main" id="{A6702D03-F1B5-4A7F-7A7F-B1A404BBF26D}"/>
                </a:ext>
              </a:extLst>
            </p:cNvPr>
            <p:cNvSpPr/>
            <p:nvPr/>
          </p:nvSpPr>
          <p:spPr>
            <a:xfrm>
              <a:off x="5214448" y="3234278"/>
              <a:ext cx="1068600" cy="1068600"/>
            </a:xfrm>
            <a:prstGeom prst="ellipse">
              <a:avLst/>
            </a:prstGeom>
            <a:solidFill>
              <a:srgbClr val="999999"/>
            </a:solidFill>
            <a:ln>
              <a:noFill/>
            </a:ln>
          </p:spPr>
          <p:txBody>
            <a:bodyPr spcFirstLastPara="1" wrap="square" lIns="121900" tIns="121900" rIns="121900" bIns="121900" anchor="ctr" anchorCtr="0">
              <a:noAutofit/>
            </a:bodyPr>
            <a:lstStyle/>
            <a:p>
              <a:endParaRPr sz="2400">
                <a:latin typeface="Poppins Light"/>
                <a:ea typeface="Poppins Light"/>
                <a:cs typeface="Poppins Light"/>
                <a:sym typeface="Poppins Light"/>
              </a:endParaRPr>
            </a:p>
          </p:txBody>
        </p:sp>
        <p:sp>
          <p:nvSpPr>
            <p:cNvPr id="17" name="Google Shape;285;p25">
              <a:extLst>
                <a:ext uri="{FF2B5EF4-FFF2-40B4-BE49-F238E27FC236}">
                  <a16:creationId xmlns:a16="http://schemas.microsoft.com/office/drawing/2014/main" id="{350A4650-013D-C47D-1303-26536AB248C2}"/>
                </a:ext>
              </a:extLst>
            </p:cNvPr>
            <p:cNvSpPr txBox="1"/>
            <p:nvPr/>
          </p:nvSpPr>
          <p:spPr>
            <a:xfrm>
              <a:off x="5367375" y="3402503"/>
              <a:ext cx="762600" cy="732300"/>
            </a:xfrm>
            <a:prstGeom prst="rect">
              <a:avLst/>
            </a:prstGeom>
            <a:solidFill>
              <a:srgbClr val="999999"/>
            </a:solidFill>
            <a:ln>
              <a:noFill/>
            </a:ln>
          </p:spPr>
          <p:txBody>
            <a:bodyPr spcFirstLastPara="1" wrap="square" lIns="121900" tIns="121900" rIns="121900" bIns="121900" anchor="ctr" anchorCtr="0">
              <a:noAutofit/>
            </a:bodyPr>
            <a:lstStyle/>
            <a:p>
              <a:pPr algn="ctr">
                <a:lnSpc>
                  <a:spcPct val="115000"/>
                </a:lnSpc>
              </a:pPr>
              <a:r>
                <a:rPr lang="en" sz="1600" dirty="0">
                  <a:solidFill>
                    <a:srgbClr val="FFFFFF"/>
                  </a:solidFill>
                  <a:latin typeface="Poppins Light"/>
                  <a:ea typeface="Poppins Light"/>
                  <a:cs typeface="Poppins Light"/>
                  <a:sym typeface="Poppins Light"/>
                </a:rPr>
                <a:t>Sport </a:t>
              </a:r>
              <a:endParaRPr sz="1600" dirty="0">
                <a:solidFill>
                  <a:srgbClr val="FFFFFF"/>
                </a:solidFill>
                <a:latin typeface="Poppins Light"/>
                <a:ea typeface="Poppins Light"/>
                <a:cs typeface="Poppins Light"/>
                <a:sym typeface="Poppins Light"/>
              </a:endParaRPr>
            </a:p>
          </p:txBody>
        </p:sp>
      </p:grpSp>
      <p:sp>
        <p:nvSpPr>
          <p:cNvPr id="18" name="ZoneTexte 78">
            <a:extLst>
              <a:ext uri="{FF2B5EF4-FFF2-40B4-BE49-F238E27FC236}">
                <a16:creationId xmlns:a16="http://schemas.microsoft.com/office/drawing/2014/main" id="{C08ACE4A-FD0C-F3EC-3231-8A560CB49379}"/>
              </a:ext>
            </a:extLst>
          </p:cNvPr>
          <p:cNvSpPr txBox="1"/>
          <p:nvPr/>
        </p:nvSpPr>
        <p:spPr>
          <a:xfrm>
            <a:off x="453538" y="1438267"/>
            <a:ext cx="5770110" cy="4467057"/>
          </a:xfrm>
          <a:prstGeom prst="rect">
            <a:avLst/>
          </a:prstGeom>
          <a:noFill/>
        </p:spPr>
        <p:txBody>
          <a:bodyPr wrap="square">
            <a:spAutoFit/>
          </a:bodyPr>
          <a:lstStyle/>
          <a:p>
            <a:pPr>
              <a:lnSpc>
                <a:spcPct val="150000"/>
              </a:lnSpc>
            </a:pPr>
            <a:r>
              <a:rPr lang="fr-FR" sz="2400" b="1" dirty="0">
                <a:ea typeface="Times New Roman" panose="02020603050405020304" pitchFamily="18" charset="0"/>
                <a:cs typeface="Times New Roman" panose="02020603050405020304" pitchFamily="18" charset="0"/>
              </a:rPr>
              <a:t>   </a:t>
            </a:r>
            <a:r>
              <a:rPr lang="fr-FR" sz="2400" b="1" dirty="0"/>
              <a:t>Le traitement d'images est une discipline de l'informatique et des mathématiques appliquées, il se base sur un ensemble des méthodes et des techniques qui sert d’étudier les images numériques et leurs transformations, dans le but d'améliorer leur qualité ou d'en extraire de l’information.</a:t>
            </a:r>
            <a:endParaRPr lang="fr-FR" sz="2400" dirty="0"/>
          </a:p>
        </p:txBody>
      </p:sp>
      <p:sp>
        <p:nvSpPr>
          <p:cNvPr id="19" name="TextBox 18">
            <a:extLst>
              <a:ext uri="{FF2B5EF4-FFF2-40B4-BE49-F238E27FC236}">
                <a16:creationId xmlns:a16="http://schemas.microsoft.com/office/drawing/2014/main" id="{1CADCF75-3258-B2EA-D403-46DF7BBD44A1}"/>
              </a:ext>
            </a:extLst>
          </p:cNvPr>
          <p:cNvSpPr txBox="1"/>
          <p:nvPr/>
        </p:nvSpPr>
        <p:spPr>
          <a:xfrm>
            <a:off x="3966815" y="173192"/>
            <a:ext cx="3806456" cy="646331"/>
          </a:xfrm>
          <a:prstGeom prst="rect">
            <a:avLst/>
          </a:prstGeom>
          <a:noFill/>
        </p:spPr>
        <p:txBody>
          <a:bodyPr wrap="square" rtlCol="0">
            <a:spAutoFit/>
          </a:bodyPr>
          <a:lstStyle/>
          <a:p>
            <a:pPr algn="ctr"/>
            <a:r>
              <a:rPr lang="fr-MA" sz="3600" b="1" dirty="0">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25675431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89F0D8-FBF5-7CAB-F436-FD913776A2AF}"/>
              </a:ext>
            </a:extLst>
          </p:cNvPr>
          <p:cNvSpPr txBox="1"/>
          <p:nvPr/>
        </p:nvSpPr>
        <p:spPr>
          <a:xfrm>
            <a:off x="1834116" y="946297"/>
            <a:ext cx="9058939" cy="646331"/>
          </a:xfrm>
          <a:prstGeom prst="rect">
            <a:avLst/>
          </a:prstGeom>
          <a:noFill/>
        </p:spPr>
        <p:txBody>
          <a:bodyPr wrap="square" rtlCol="0">
            <a:spAutoFit/>
          </a:bodyPr>
          <a:lstStyle/>
          <a:p>
            <a:pPr algn="ctr"/>
            <a:r>
              <a:rPr lang="fr-MA" sz="3600" b="1" dirty="0">
                <a:effectLst>
                  <a:outerShdw blurRad="38100" dist="38100" dir="2700000" algn="tl">
                    <a:srgbClr val="000000">
                      <a:alpha val="43137"/>
                    </a:srgbClr>
                  </a:outerShdw>
                </a:effectLst>
              </a:rPr>
              <a:t>NOTION DE BASE  </a:t>
            </a:r>
          </a:p>
        </p:txBody>
      </p:sp>
      <p:pic>
        <p:nvPicPr>
          <p:cNvPr id="6" name="Image 1">
            <a:extLst>
              <a:ext uri="{FF2B5EF4-FFF2-40B4-BE49-F238E27FC236}">
                <a16:creationId xmlns:a16="http://schemas.microsoft.com/office/drawing/2014/main" id="{6BC3176D-2BC8-9519-7EF6-8BB9FD747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197" y="2377440"/>
            <a:ext cx="6755130" cy="3623310"/>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D9FD252D-B26C-E470-C6F5-9AC0FB1287F5}"/>
              </a:ext>
            </a:extLst>
          </p:cNvPr>
          <p:cNvSpPr>
            <a:spLocks noGrp="1"/>
          </p:cNvSpPr>
          <p:nvPr>
            <p:ph type="sldNum" sz="quarter" idx="12"/>
          </p:nvPr>
        </p:nvSpPr>
        <p:spPr/>
        <p:txBody>
          <a:bodyPr/>
          <a:lstStyle/>
          <a:p>
            <a:fld id="{3A98EE3D-8CD1-4C3F-BD1C-C98C9596463C}" type="slidenum">
              <a:rPr lang="en-US" sz="2400" b="1" i="1" smtClean="0"/>
              <a:t>4</a:t>
            </a:fld>
            <a:endParaRPr lang="en-US" sz="2400" b="1" i="1" dirty="0"/>
          </a:p>
        </p:txBody>
      </p:sp>
      <p:sp>
        <p:nvSpPr>
          <p:cNvPr id="10" name="TextBox 9">
            <a:extLst>
              <a:ext uri="{FF2B5EF4-FFF2-40B4-BE49-F238E27FC236}">
                <a16:creationId xmlns:a16="http://schemas.microsoft.com/office/drawing/2014/main" id="{3503D38B-5840-2515-8E0D-2D5B1ADE112D}"/>
              </a:ext>
            </a:extLst>
          </p:cNvPr>
          <p:cNvSpPr txBox="1"/>
          <p:nvPr/>
        </p:nvSpPr>
        <p:spPr>
          <a:xfrm>
            <a:off x="2960370" y="6068350"/>
            <a:ext cx="5006340" cy="461665"/>
          </a:xfrm>
          <a:prstGeom prst="rect">
            <a:avLst/>
          </a:prstGeom>
          <a:noFill/>
        </p:spPr>
        <p:txBody>
          <a:bodyPr wrap="square" rtlCol="0">
            <a:spAutoFit/>
          </a:bodyPr>
          <a:lstStyle/>
          <a:p>
            <a:r>
              <a:rPr lang="fr-FR" sz="2400" i="1" dirty="0">
                <a:solidFill>
                  <a:srgbClr val="002060"/>
                </a:solidFill>
              </a:rPr>
              <a:t>Figure1 : Image numérique</a:t>
            </a:r>
          </a:p>
        </p:txBody>
      </p:sp>
    </p:spTree>
    <p:extLst>
      <p:ext uri="{BB962C8B-B14F-4D97-AF65-F5344CB8AC3E}">
        <p14:creationId xmlns:p14="http://schemas.microsoft.com/office/powerpoint/2010/main" val="26420799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C9C0DB-5F57-F06C-9D92-AFC6DB3EE506}"/>
              </a:ext>
            </a:extLst>
          </p:cNvPr>
          <p:cNvSpPr>
            <a:spLocks noGrp="1"/>
          </p:cNvSpPr>
          <p:nvPr>
            <p:ph type="sldNum" sz="quarter" idx="12"/>
          </p:nvPr>
        </p:nvSpPr>
        <p:spPr/>
        <p:txBody>
          <a:bodyPr/>
          <a:lstStyle/>
          <a:p>
            <a:fld id="{3A98EE3D-8CD1-4C3F-BD1C-C98C9596463C}" type="slidenum">
              <a:rPr lang="en-US" sz="2400" b="1" i="1" smtClean="0"/>
              <a:t>5</a:t>
            </a:fld>
            <a:endParaRPr lang="en-US" sz="2400" b="1" i="1" dirty="0"/>
          </a:p>
        </p:txBody>
      </p:sp>
      <p:pic>
        <p:nvPicPr>
          <p:cNvPr id="3" name="Picture 2">
            <a:extLst>
              <a:ext uri="{FF2B5EF4-FFF2-40B4-BE49-F238E27FC236}">
                <a16:creationId xmlns:a16="http://schemas.microsoft.com/office/drawing/2014/main" id="{265C31CD-D340-187C-7257-F8F4EE8799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727" y="1748761"/>
            <a:ext cx="3513220" cy="2859334"/>
          </a:xfrm>
          <a:prstGeom prst="rect">
            <a:avLst/>
          </a:prstGeom>
          <a:noFill/>
          <a:ln>
            <a:noFill/>
          </a:ln>
        </p:spPr>
      </p:pic>
      <p:sp>
        <p:nvSpPr>
          <p:cNvPr id="5" name="TextBox 4">
            <a:extLst>
              <a:ext uri="{FF2B5EF4-FFF2-40B4-BE49-F238E27FC236}">
                <a16:creationId xmlns:a16="http://schemas.microsoft.com/office/drawing/2014/main" id="{60B43CD0-56C6-A247-BD29-B15826DD07C2}"/>
              </a:ext>
            </a:extLst>
          </p:cNvPr>
          <p:cNvSpPr txBox="1"/>
          <p:nvPr/>
        </p:nvSpPr>
        <p:spPr>
          <a:xfrm>
            <a:off x="2791326" y="348916"/>
            <a:ext cx="5943600" cy="646331"/>
          </a:xfrm>
          <a:prstGeom prst="rect">
            <a:avLst/>
          </a:prstGeom>
          <a:noFill/>
        </p:spPr>
        <p:txBody>
          <a:bodyPr wrap="square" rtlCol="0">
            <a:spAutoFit/>
          </a:bodyPr>
          <a:lstStyle/>
          <a:p>
            <a:pPr algn="ctr"/>
            <a:r>
              <a:rPr lang="fr-MA" sz="3600" b="1" dirty="0">
                <a:solidFill>
                  <a:srgbClr val="002060"/>
                </a:solidFill>
                <a:effectLst>
                  <a:outerShdw blurRad="38100" dist="38100" dir="2700000" algn="tl">
                    <a:srgbClr val="000000">
                      <a:alpha val="43137"/>
                    </a:srgbClr>
                  </a:outerShdw>
                </a:effectLst>
              </a:rPr>
              <a:t>Types d’image </a:t>
            </a:r>
          </a:p>
        </p:txBody>
      </p:sp>
      <p:sp>
        <p:nvSpPr>
          <p:cNvPr id="6" name="TextBox 5">
            <a:extLst>
              <a:ext uri="{FF2B5EF4-FFF2-40B4-BE49-F238E27FC236}">
                <a16:creationId xmlns:a16="http://schemas.microsoft.com/office/drawing/2014/main" id="{D64A00ED-0100-C2C9-5461-25A597348633}"/>
              </a:ext>
            </a:extLst>
          </p:cNvPr>
          <p:cNvSpPr txBox="1"/>
          <p:nvPr/>
        </p:nvSpPr>
        <p:spPr>
          <a:xfrm>
            <a:off x="-24063" y="4852064"/>
            <a:ext cx="5030403" cy="461665"/>
          </a:xfrm>
          <a:prstGeom prst="rect">
            <a:avLst/>
          </a:prstGeom>
          <a:noFill/>
        </p:spPr>
        <p:txBody>
          <a:bodyPr wrap="square" rtlCol="0">
            <a:spAutoFit/>
          </a:bodyPr>
          <a:lstStyle/>
          <a:p>
            <a:r>
              <a:rPr lang="fr-FR" sz="2400" i="1" dirty="0">
                <a:solidFill>
                  <a:srgbClr val="002060"/>
                </a:solidFill>
              </a:rPr>
              <a:t>Figure2 : Image en niveau de gris </a:t>
            </a:r>
          </a:p>
        </p:txBody>
      </p:sp>
      <p:pic>
        <p:nvPicPr>
          <p:cNvPr id="7" name="Picture 6">
            <a:extLst>
              <a:ext uri="{FF2B5EF4-FFF2-40B4-BE49-F238E27FC236}">
                <a16:creationId xmlns:a16="http://schemas.microsoft.com/office/drawing/2014/main" id="{2BCA2D5A-6F24-5D5F-105D-98265FA357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6537" y="1748761"/>
            <a:ext cx="2902969" cy="2859334"/>
          </a:xfrm>
          <a:prstGeom prst="rect">
            <a:avLst/>
          </a:prstGeom>
          <a:noFill/>
          <a:ln>
            <a:noFill/>
          </a:ln>
        </p:spPr>
      </p:pic>
      <p:sp>
        <p:nvSpPr>
          <p:cNvPr id="9" name="TextBox 8">
            <a:extLst>
              <a:ext uri="{FF2B5EF4-FFF2-40B4-BE49-F238E27FC236}">
                <a16:creationId xmlns:a16="http://schemas.microsoft.com/office/drawing/2014/main" id="{348608F7-3B2F-B69C-BDB8-409ACB142736}"/>
              </a:ext>
            </a:extLst>
          </p:cNvPr>
          <p:cNvSpPr txBox="1"/>
          <p:nvPr/>
        </p:nvSpPr>
        <p:spPr>
          <a:xfrm>
            <a:off x="4776537" y="4852064"/>
            <a:ext cx="5006340" cy="461665"/>
          </a:xfrm>
          <a:prstGeom prst="rect">
            <a:avLst/>
          </a:prstGeom>
          <a:noFill/>
        </p:spPr>
        <p:txBody>
          <a:bodyPr wrap="square" rtlCol="0">
            <a:spAutoFit/>
          </a:bodyPr>
          <a:lstStyle/>
          <a:p>
            <a:r>
              <a:rPr lang="fr-FR" sz="2400" i="1" dirty="0">
                <a:solidFill>
                  <a:srgbClr val="002060"/>
                </a:solidFill>
              </a:rPr>
              <a:t>Figure3: Image binaire</a:t>
            </a:r>
          </a:p>
        </p:txBody>
      </p:sp>
      <p:pic>
        <p:nvPicPr>
          <p:cNvPr id="10" name="Picture 9">
            <a:extLst>
              <a:ext uri="{FF2B5EF4-FFF2-40B4-BE49-F238E27FC236}">
                <a16:creationId xmlns:a16="http://schemas.microsoft.com/office/drawing/2014/main" id="{C245406F-68B3-CDE4-E87B-D1B060F8CC69}"/>
              </a:ext>
            </a:extLst>
          </p:cNvPr>
          <p:cNvPicPr>
            <a:picLocks noChangeAspect="1"/>
          </p:cNvPicPr>
          <p:nvPr/>
        </p:nvPicPr>
        <p:blipFill>
          <a:blip r:embed="rId5"/>
          <a:stretch>
            <a:fillRect/>
          </a:stretch>
        </p:blipFill>
        <p:spPr>
          <a:xfrm>
            <a:off x="8665579" y="1672416"/>
            <a:ext cx="3732655" cy="3012023"/>
          </a:xfrm>
          <a:prstGeom prst="rect">
            <a:avLst/>
          </a:prstGeom>
        </p:spPr>
      </p:pic>
      <p:sp>
        <p:nvSpPr>
          <p:cNvPr id="11" name="TextBox 10">
            <a:extLst>
              <a:ext uri="{FF2B5EF4-FFF2-40B4-BE49-F238E27FC236}">
                <a16:creationId xmlns:a16="http://schemas.microsoft.com/office/drawing/2014/main" id="{CE033C6B-E455-669E-3E10-D1003038C132}"/>
              </a:ext>
            </a:extLst>
          </p:cNvPr>
          <p:cNvSpPr txBox="1"/>
          <p:nvPr/>
        </p:nvSpPr>
        <p:spPr>
          <a:xfrm>
            <a:off x="8526380" y="4852063"/>
            <a:ext cx="5030403" cy="461665"/>
          </a:xfrm>
          <a:prstGeom prst="rect">
            <a:avLst/>
          </a:prstGeom>
          <a:noFill/>
        </p:spPr>
        <p:txBody>
          <a:bodyPr wrap="square" rtlCol="0">
            <a:spAutoFit/>
          </a:bodyPr>
          <a:lstStyle/>
          <a:p>
            <a:r>
              <a:rPr lang="fr-FR" sz="2400" i="1" dirty="0">
                <a:solidFill>
                  <a:srgbClr val="002060"/>
                </a:solidFill>
              </a:rPr>
              <a:t>Figure4 : Image couleur </a:t>
            </a:r>
          </a:p>
        </p:txBody>
      </p:sp>
    </p:spTree>
    <p:extLst>
      <p:ext uri="{BB962C8B-B14F-4D97-AF65-F5344CB8AC3E}">
        <p14:creationId xmlns:p14="http://schemas.microsoft.com/office/powerpoint/2010/main" val="1655412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75DFB-DD9C-4639-3831-2A3BEC52B70A}"/>
              </a:ext>
            </a:extLst>
          </p:cNvPr>
          <p:cNvSpPr txBox="1"/>
          <p:nvPr/>
        </p:nvSpPr>
        <p:spPr>
          <a:xfrm>
            <a:off x="1485641" y="1071633"/>
            <a:ext cx="9484242" cy="646331"/>
          </a:xfrm>
          <a:prstGeom prst="rect">
            <a:avLst/>
          </a:prstGeom>
          <a:noFill/>
        </p:spPr>
        <p:txBody>
          <a:bodyPr wrap="square" rtlCol="0">
            <a:spAutoFit/>
          </a:bodyPr>
          <a:lstStyle/>
          <a:p>
            <a:pPr algn="ctr"/>
            <a:r>
              <a:rPr lang="fr-FR" sz="3600" b="1" dirty="0">
                <a:effectLst>
                  <a:outerShdw blurRad="38100" dist="38100" dir="2700000" algn="tl">
                    <a:srgbClr val="000000">
                      <a:alpha val="43137"/>
                    </a:srgbClr>
                  </a:outerShdw>
                </a:effectLst>
                <a:cs typeface="Calibri" panose="020F0502020204030204" pitchFamily="34" charset="0"/>
              </a:rPr>
              <a:t>Propriétés d’une </a:t>
            </a:r>
            <a:r>
              <a:rPr lang="fr-FR" sz="3200" b="1" dirty="0">
                <a:effectLst>
                  <a:outerShdw blurRad="38100" dist="38100" dir="2700000" algn="tl">
                    <a:srgbClr val="000000">
                      <a:alpha val="43137"/>
                    </a:srgbClr>
                  </a:outerShdw>
                </a:effectLst>
                <a:cs typeface="Calibri" panose="020F0502020204030204" pitchFamily="34" charset="0"/>
              </a:rPr>
              <a:t>image</a:t>
            </a:r>
            <a:endParaRPr lang="fr-MA" sz="3600"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488482CF-7705-8090-09C6-2E17F853D821}"/>
              </a:ext>
            </a:extLst>
          </p:cNvPr>
          <p:cNvSpPr>
            <a:spLocks noGrp="1"/>
          </p:cNvSpPr>
          <p:nvPr>
            <p:ph type="sldNum" sz="quarter" idx="12"/>
          </p:nvPr>
        </p:nvSpPr>
        <p:spPr/>
        <p:txBody>
          <a:bodyPr/>
          <a:lstStyle/>
          <a:p>
            <a:fld id="{3A98EE3D-8CD1-4C3F-BD1C-C98C9596463C}" type="slidenum">
              <a:rPr lang="en-US" sz="2400" b="1" i="1" smtClean="0"/>
              <a:t>6</a:t>
            </a:fld>
            <a:endParaRPr lang="en-US" sz="2400" b="1" i="1" dirty="0"/>
          </a:p>
        </p:txBody>
      </p:sp>
      <p:pic>
        <p:nvPicPr>
          <p:cNvPr id="9" name="Picture 8">
            <a:extLst>
              <a:ext uri="{FF2B5EF4-FFF2-40B4-BE49-F238E27FC236}">
                <a16:creationId xmlns:a16="http://schemas.microsoft.com/office/drawing/2014/main" id="{5566E8D0-0E63-F02C-B22D-B52157E42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014" y="2210983"/>
            <a:ext cx="3579518" cy="3120371"/>
          </a:xfrm>
          <a:prstGeom prst="rect">
            <a:avLst/>
          </a:prstGeom>
        </p:spPr>
      </p:pic>
      <p:cxnSp>
        <p:nvCxnSpPr>
          <p:cNvPr id="10" name="Straight Arrow Connector 9">
            <a:extLst>
              <a:ext uri="{FF2B5EF4-FFF2-40B4-BE49-F238E27FC236}">
                <a16:creationId xmlns:a16="http://schemas.microsoft.com/office/drawing/2014/main" id="{99BDDF63-9A90-F617-D08A-9F9870E88EC5}"/>
              </a:ext>
            </a:extLst>
          </p:cNvPr>
          <p:cNvCxnSpPr>
            <a:cxnSpLocks/>
          </p:cNvCxnSpPr>
          <p:nvPr/>
        </p:nvCxnSpPr>
        <p:spPr>
          <a:xfrm>
            <a:off x="1158905" y="2370221"/>
            <a:ext cx="0" cy="2671011"/>
          </a:xfrm>
          <a:prstGeom prst="straightConnector1">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44E2689C-4F29-CC2E-0644-A6DA76A10E5E}"/>
              </a:ext>
            </a:extLst>
          </p:cNvPr>
          <p:cNvSpPr txBox="1"/>
          <p:nvPr/>
        </p:nvSpPr>
        <p:spPr>
          <a:xfrm>
            <a:off x="0" y="3481439"/>
            <a:ext cx="2826118" cy="378117"/>
          </a:xfrm>
          <a:prstGeom prst="rect">
            <a:avLst/>
          </a:prstGeom>
          <a:noFill/>
        </p:spPr>
        <p:txBody>
          <a:bodyPr wrap="square">
            <a:spAutoFit/>
          </a:bodyPr>
          <a:lstStyle/>
          <a:p>
            <a:r>
              <a:rPr lang="fr-FR" b="1" dirty="0"/>
              <a:t>10 Pixels</a:t>
            </a:r>
          </a:p>
        </p:txBody>
      </p:sp>
      <p:cxnSp>
        <p:nvCxnSpPr>
          <p:cNvPr id="16" name="Straight Arrow Connector 15">
            <a:extLst>
              <a:ext uri="{FF2B5EF4-FFF2-40B4-BE49-F238E27FC236}">
                <a16:creationId xmlns:a16="http://schemas.microsoft.com/office/drawing/2014/main" id="{FE93AB5E-BBB8-DC5D-53CF-C5E86C78E4FE}"/>
              </a:ext>
            </a:extLst>
          </p:cNvPr>
          <p:cNvCxnSpPr>
            <a:cxnSpLocks/>
          </p:cNvCxnSpPr>
          <p:nvPr/>
        </p:nvCxnSpPr>
        <p:spPr>
          <a:xfrm>
            <a:off x="1592292" y="5428684"/>
            <a:ext cx="3166962" cy="0"/>
          </a:xfrm>
          <a:prstGeom prst="straightConnector1">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2DD4C403-30D0-4B72-C590-9088BF0C2F9E}"/>
              </a:ext>
            </a:extLst>
          </p:cNvPr>
          <p:cNvSpPr txBox="1"/>
          <p:nvPr/>
        </p:nvSpPr>
        <p:spPr>
          <a:xfrm>
            <a:off x="2567798" y="5551938"/>
            <a:ext cx="1771903" cy="378117"/>
          </a:xfrm>
          <a:prstGeom prst="rect">
            <a:avLst/>
          </a:prstGeom>
          <a:noFill/>
        </p:spPr>
        <p:txBody>
          <a:bodyPr wrap="square">
            <a:spAutoFit/>
          </a:bodyPr>
          <a:lstStyle/>
          <a:p>
            <a:r>
              <a:rPr lang="fr-FR" b="1" dirty="0"/>
              <a:t>10 Pixels</a:t>
            </a:r>
          </a:p>
        </p:txBody>
      </p:sp>
      <p:pic>
        <p:nvPicPr>
          <p:cNvPr id="18" name="Content Placeholder 8" descr="pix.jpg">
            <a:extLst>
              <a:ext uri="{FF2B5EF4-FFF2-40B4-BE49-F238E27FC236}">
                <a16:creationId xmlns:a16="http://schemas.microsoft.com/office/drawing/2014/main" id="{E7D3AF4B-0146-ED7B-792D-E50476C3F9F2}"/>
              </a:ext>
            </a:extLst>
          </p:cNvPr>
          <p:cNvPicPr>
            <a:picLocks noChangeAspect="1"/>
          </p:cNvPicPr>
          <p:nvPr/>
        </p:nvPicPr>
        <p:blipFill>
          <a:blip r:embed="rId4"/>
          <a:stretch>
            <a:fillRect/>
          </a:stretch>
        </p:blipFill>
        <p:spPr>
          <a:xfrm>
            <a:off x="7399423" y="2332111"/>
            <a:ext cx="3579515" cy="2905809"/>
          </a:xfrm>
          <a:prstGeom prst="rect">
            <a:avLst/>
          </a:prstGeom>
        </p:spPr>
      </p:pic>
      <p:cxnSp>
        <p:nvCxnSpPr>
          <p:cNvPr id="19" name="Straight Arrow Connector 18">
            <a:extLst>
              <a:ext uri="{FF2B5EF4-FFF2-40B4-BE49-F238E27FC236}">
                <a16:creationId xmlns:a16="http://schemas.microsoft.com/office/drawing/2014/main" id="{EA66A11E-6F2A-E2CA-7504-90265EB879F8}"/>
              </a:ext>
            </a:extLst>
          </p:cNvPr>
          <p:cNvCxnSpPr>
            <a:cxnSpLocks/>
          </p:cNvCxnSpPr>
          <p:nvPr/>
        </p:nvCxnSpPr>
        <p:spPr>
          <a:xfrm>
            <a:off x="7155545" y="2482889"/>
            <a:ext cx="0" cy="2642564"/>
          </a:xfrm>
          <a:prstGeom prst="straightConnector1">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55CA10D4-1DC3-9F9F-ACFA-9C554190C344}"/>
              </a:ext>
            </a:extLst>
          </p:cNvPr>
          <p:cNvCxnSpPr>
            <a:cxnSpLocks/>
          </p:cNvCxnSpPr>
          <p:nvPr/>
        </p:nvCxnSpPr>
        <p:spPr>
          <a:xfrm>
            <a:off x="7640053" y="5428684"/>
            <a:ext cx="3176336" cy="0"/>
          </a:xfrm>
          <a:prstGeom prst="straightConnector1">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22C9648F-0F03-719D-4E6B-9288A18F3EDC}"/>
              </a:ext>
            </a:extLst>
          </p:cNvPr>
          <p:cNvSpPr txBox="1"/>
          <p:nvPr/>
        </p:nvSpPr>
        <p:spPr>
          <a:xfrm>
            <a:off x="8762618" y="5540942"/>
            <a:ext cx="1119858" cy="400110"/>
          </a:xfrm>
          <a:prstGeom prst="rect">
            <a:avLst/>
          </a:prstGeom>
          <a:noFill/>
        </p:spPr>
        <p:txBody>
          <a:bodyPr wrap="none" rtlCol="0">
            <a:spAutoFit/>
          </a:bodyPr>
          <a:lstStyle/>
          <a:p>
            <a:r>
              <a:rPr lang="fr-FR" sz="2000" b="1" dirty="0"/>
              <a:t>5 Pouces</a:t>
            </a:r>
          </a:p>
        </p:txBody>
      </p:sp>
      <p:sp>
        <p:nvSpPr>
          <p:cNvPr id="22" name="TextBox 21">
            <a:extLst>
              <a:ext uri="{FF2B5EF4-FFF2-40B4-BE49-F238E27FC236}">
                <a16:creationId xmlns:a16="http://schemas.microsoft.com/office/drawing/2014/main" id="{F5DB190D-CC68-A40C-899F-B2959687BCB7}"/>
              </a:ext>
            </a:extLst>
          </p:cNvPr>
          <p:cNvSpPr txBox="1"/>
          <p:nvPr/>
        </p:nvSpPr>
        <p:spPr>
          <a:xfrm>
            <a:off x="6035687" y="3505671"/>
            <a:ext cx="1119858" cy="400110"/>
          </a:xfrm>
          <a:prstGeom prst="rect">
            <a:avLst/>
          </a:prstGeom>
          <a:noFill/>
        </p:spPr>
        <p:txBody>
          <a:bodyPr wrap="none" rtlCol="0">
            <a:spAutoFit/>
          </a:bodyPr>
          <a:lstStyle/>
          <a:p>
            <a:r>
              <a:rPr lang="fr-FR" sz="2000" b="1" dirty="0"/>
              <a:t>5 Pouces</a:t>
            </a:r>
          </a:p>
        </p:txBody>
      </p:sp>
      <p:sp>
        <p:nvSpPr>
          <p:cNvPr id="28" name="TextBox 27">
            <a:extLst>
              <a:ext uri="{FF2B5EF4-FFF2-40B4-BE49-F238E27FC236}">
                <a16:creationId xmlns:a16="http://schemas.microsoft.com/office/drawing/2014/main" id="{5BA0F89E-2846-882C-EFAB-0FF7AF4A61EA}"/>
              </a:ext>
            </a:extLst>
          </p:cNvPr>
          <p:cNvSpPr txBox="1"/>
          <p:nvPr/>
        </p:nvSpPr>
        <p:spPr>
          <a:xfrm>
            <a:off x="1836531" y="5891873"/>
            <a:ext cx="5006340" cy="461665"/>
          </a:xfrm>
          <a:prstGeom prst="rect">
            <a:avLst/>
          </a:prstGeom>
          <a:noFill/>
        </p:spPr>
        <p:txBody>
          <a:bodyPr wrap="square" rtlCol="0">
            <a:spAutoFit/>
          </a:bodyPr>
          <a:lstStyle/>
          <a:p>
            <a:r>
              <a:rPr lang="fr-FR" sz="2400" i="1" dirty="0">
                <a:solidFill>
                  <a:srgbClr val="002060"/>
                </a:solidFill>
              </a:rPr>
              <a:t>Figure5: Dimension</a:t>
            </a:r>
          </a:p>
        </p:txBody>
      </p:sp>
      <p:sp>
        <p:nvSpPr>
          <p:cNvPr id="29" name="TextBox 28">
            <a:extLst>
              <a:ext uri="{FF2B5EF4-FFF2-40B4-BE49-F238E27FC236}">
                <a16:creationId xmlns:a16="http://schemas.microsoft.com/office/drawing/2014/main" id="{9E2454B2-86AB-6DDF-6F26-A755B3461729}"/>
              </a:ext>
            </a:extLst>
          </p:cNvPr>
          <p:cNvSpPr txBox="1"/>
          <p:nvPr/>
        </p:nvSpPr>
        <p:spPr>
          <a:xfrm>
            <a:off x="7935351" y="5891874"/>
            <a:ext cx="5006340" cy="461665"/>
          </a:xfrm>
          <a:prstGeom prst="rect">
            <a:avLst/>
          </a:prstGeom>
          <a:noFill/>
        </p:spPr>
        <p:txBody>
          <a:bodyPr wrap="square" rtlCol="0">
            <a:spAutoFit/>
          </a:bodyPr>
          <a:lstStyle/>
          <a:p>
            <a:r>
              <a:rPr lang="fr-FR" sz="2400" i="1" dirty="0">
                <a:solidFill>
                  <a:srgbClr val="002060"/>
                </a:solidFill>
              </a:rPr>
              <a:t>Figure6: Résolution</a:t>
            </a:r>
          </a:p>
        </p:txBody>
      </p:sp>
    </p:spTree>
    <p:extLst>
      <p:ext uri="{BB962C8B-B14F-4D97-AF65-F5344CB8AC3E}">
        <p14:creationId xmlns:p14="http://schemas.microsoft.com/office/powerpoint/2010/main" val="35266212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par>
                                <p:cTn id="28" presetID="16" presetClass="entr" presetSubtype="21"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par>
                                <p:cTn id="31" presetID="16" presetClass="entr" presetSubtype="2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par>
                                <p:cTn id="34" presetID="16" presetClass="entr" presetSubtype="2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inVertical)">
                                      <p:cBhvr>
                                        <p:cTn id="36" dur="500"/>
                                        <p:tgtEl>
                                          <p:spTgt spid="2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arn(inVertical)">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P spid="22"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8D4E24-C7BC-3BED-2373-540F6120066D}"/>
              </a:ext>
            </a:extLst>
          </p:cNvPr>
          <p:cNvSpPr txBox="1"/>
          <p:nvPr/>
        </p:nvSpPr>
        <p:spPr>
          <a:xfrm>
            <a:off x="1701210" y="1116418"/>
            <a:ext cx="9292856" cy="1200329"/>
          </a:xfrm>
          <a:prstGeom prst="rect">
            <a:avLst/>
          </a:prstGeom>
          <a:noFill/>
        </p:spPr>
        <p:txBody>
          <a:bodyPr wrap="square" rtlCol="0">
            <a:spAutoFit/>
          </a:bodyPr>
          <a:lstStyle/>
          <a:p>
            <a:pPr algn="ctr"/>
            <a:r>
              <a:rPr lang="fr-FR" sz="3600" b="1" dirty="0">
                <a:effectLst>
                  <a:outerShdw blurRad="38100" dist="38100" dir="2700000" algn="tl">
                    <a:srgbClr val="000000">
                      <a:alpha val="43137"/>
                    </a:srgbClr>
                  </a:outerShdw>
                </a:effectLst>
              </a:rPr>
              <a:t>Détection de points d’intérêts</a:t>
            </a:r>
          </a:p>
          <a:p>
            <a:pPr algn="ctr"/>
            <a:endParaRPr lang="fr-MA" sz="36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FC2824FA-28D0-987C-2303-2F42A36654F7}"/>
              </a:ext>
            </a:extLst>
          </p:cNvPr>
          <p:cNvSpPr txBox="1"/>
          <p:nvPr/>
        </p:nvSpPr>
        <p:spPr>
          <a:xfrm>
            <a:off x="1062416" y="2366486"/>
            <a:ext cx="10965658" cy="1815882"/>
          </a:xfrm>
          <a:prstGeom prst="rect">
            <a:avLst/>
          </a:prstGeom>
          <a:noFill/>
        </p:spPr>
        <p:txBody>
          <a:bodyPr wrap="square" rtlCol="0">
            <a:spAutoFit/>
          </a:bodyPr>
          <a:lstStyle/>
          <a:p>
            <a:r>
              <a:rPr lang="fr-FR" sz="2800" b="1" dirty="0"/>
              <a:t>La détection de points d'intérêts </a:t>
            </a:r>
            <a:r>
              <a:rPr lang="fr-MA" sz="2800" b="1" dirty="0"/>
              <a:t>est une opération majeure lors d’un processus de traitement d’image. En effet, cette étape est primordiale lorsque l’on veut faire de la vision par ordinateur</a:t>
            </a:r>
            <a:endParaRPr lang="fr-FR" sz="2800" b="1" dirty="0"/>
          </a:p>
          <a:p>
            <a:endParaRPr lang="fr-MA" sz="2800" b="1" dirty="0"/>
          </a:p>
        </p:txBody>
      </p:sp>
      <p:sp>
        <p:nvSpPr>
          <p:cNvPr id="3" name="Slide Number Placeholder 2">
            <a:extLst>
              <a:ext uri="{FF2B5EF4-FFF2-40B4-BE49-F238E27FC236}">
                <a16:creationId xmlns:a16="http://schemas.microsoft.com/office/drawing/2014/main" id="{FAFD2E53-8FA3-3C01-9EB7-B425B2069E76}"/>
              </a:ext>
            </a:extLst>
          </p:cNvPr>
          <p:cNvSpPr>
            <a:spLocks noGrp="1"/>
          </p:cNvSpPr>
          <p:nvPr>
            <p:ph type="sldNum" sz="quarter" idx="12"/>
          </p:nvPr>
        </p:nvSpPr>
        <p:spPr/>
        <p:txBody>
          <a:bodyPr/>
          <a:lstStyle/>
          <a:p>
            <a:fld id="{3A98EE3D-8CD1-4C3F-BD1C-C98C9596463C}" type="slidenum">
              <a:rPr lang="en-US" sz="2400" b="1" i="1" smtClean="0"/>
              <a:t>7</a:t>
            </a:fld>
            <a:endParaRPr lang="en-US" sz="2400" b="1" i="1" dirty="0"/>
          </a:p>
        </p:txBody>
      </p:sp>
      <p:pic>
        <p:nvPicPr>
          <p:cNvPr id="8" name="Picture 7">
            <a:extLst>
              <a:ext uri="{FF2B5EF4-FFF2-40B4-BE49-F238E27FC236}">
                <a16:creationId xmlns:a16="http://schemas.microsoft.com/office/drawing/2014/main" id="{2AA9BB2B-E375-85DA-415A-64C241D5B19B}"/>
              </a:ext>
            </a:extLst>
          </p:cNvPr>
          <p:cNvPicPr>
            <a:picLocks noChangeAspect="1"/>
          </p:cNvPicPr>
          <p:nvPr/>
        </p:nvPicPr>
        <p:blipFill>
          <a:blip r:embed="rId2"/>
          <a:stretch>
            <a:fillRect/>
          </a:stretch>
        </p:blipFill>
        <p:spPr>
          <a:xfrm>
            <a:off x="4531309" y="3886199"/>
            <a:ext cx="3392906" cy="2382253"/>
          </a:xfrm>
          <a:prstGeom prst="rect">
            <a:avLst/>
          </a:prstGeom>
        </p:spPr>
      </p:pic>
      <p:sp>
        <p:nvSpPr>
          <p:cNvPr id="6" name="TextBox 5">
            <a:extLst>
              <a:ext uri="{FF2B5EF4-FFF2-40B4-BE49-F238E27FC236}">
                <a16:creationId xmlns:a16="http://schemas.microsoft.com/office/drawing/2014/main" id="{FFB5690B-3FAB-1F86-711B-9B6072E886E4}"/>
              </a:ext>
            </a:extLst>
          </p:cNvPr>
          <p:cNvSpPr txBox="1"/>
          <p:nvPr/>
        </p:nvSpPr>
        <p:spPr>
          <a:xfrm>
            <a:off x="4531309" y="6111421"/>
            <a:ext cx="5006340" cy="461665"/>
          </a:xfrm>
          <a:prstGeom prst="rect">
            <a:avLst/>
          </a:prstGeom>
          <a:noFill/>
        </p:spPr>
        <p:txBody>
          <a:bodyPr wrap="square" rtlCol="0">
            <a:spAutoFit/>
          </a:bodyPr>
          <a:lstStyle/>
          <a:p>
            <a:r>
              <a:rPr lang="fr-FR" sz="2400" i="1" dirty="0">
                <a:solidFill>
                  <a:srgbClr val="002060"/>
                </a:solidFill>
              </a:rPr>
              <a:t>Figure7: Point intérêt (coin)</a:t>
            </a:r>
            <a:r>
              <a:rPr lang="fr-FR" sz="2400" i="1" dirty="0">
                <a:solidFill>
                  <a:srgbClr val="002060"/>
                </a:solidFill>
                <a:effectLst>
                  <a:outerShdw blurRad="38100" dist="38100" dir="2700000" algn="tl">
                    <a:srgbClr val="000000">
                      <a:alpha val="43137"/>
                    </a:srgbClr>
                  </a:outerShdw>
                </a:effectLst>
              </a:rPr>
              <a:t> </a:t>
            </a:r>
            <a:endParaRPr lang="fr-FR" sz="2400" i="1" dirty="0">
              <a:solidFill>
                <a:srgbClr val="002060"/>
              </a:solidFill>
            </a:endParaRPr>
          </a:p>
        </p:txBody>
      </p:sp>
    </p:spTree>
    <p:extLst>
      <p:ext uri="{BB962C8B-B14F-4D97-AF65-F5344CB8AC3E}">
        <p14:creationId xmlns:p14="http://schemas.microsoft.com/office/powerpoint/2010/main" val="12879459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D8085E-EEA4-A60C-E032-4BE39DF8E6D6}"/>
              </a:ext>
            </a:extLst>
          </p:cNvPr>
          <p:cNvSpPr>
            <a:spLocks noGrp="1"/>
          </p:cNvSpPr>
          <p:nvPr>
            <p:ph type="sldNum" sz="quarter" idx="12"/>
          </p:nvPr>
        </p:nvSpPr>
        <p:spPr/>
        <p:txBody>
          <a:bodyPr/>
          <a:lstStyle/>
          <a:p>
            <a:fld id="{3A98EE3D-8CD1-4C3F-BD1C-C98C9596463C}" type="slidenum">
              <a:rPr lang="en-US" sz="2400" b="1" i="1" smtClean="0"/>
              <a:t>8</a:t>
            </a:fld>
            <a:endParaRPr lang="en-US" sz="2400" b="1" i="1" dirty="0"/>
          </a:p>
        </p:txBody>
      </p:sp>
      <p:sp>
        <p:nvSpPr>
          <p:cNvPr id="3" name="Rectangle 2">
            <a:extLst>
              <a:ext uri="{FF2B5EF4-FFF2-40B4-BE49-F238E27FC236}">
                <a16:creationId xmlns:a16="http://schemas.microsoft.com/office/drawing/2014/main" id="{233EFC92-B09B-AA70-A1A7-7D4ACC2306C9}"/>
              </a:ext>
            </a:extLst>
          </p:cNvPr>
          <p:cNvSpPr/>
          <p:nvPr/>
        </p:nvSpPr>
        <p:spPr>
          <a:xfrm>
            <a:off x="1876927" y="5449171"/>
            <a:ext cx="5233736" cy="9029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MA" sz="2800" b="1" i="1" dirty="0">
                <a:solidFill>
                  <a:schemeClr val="tx1"/>
                </a:solidFill>
                <a:effectLst>
                  <a:outerShdw blurRad="38100" dist="38100" dir="2700000" algn="tl">
                    <a:srgbClr val="000000">
                      <a:alpha val="43137"/>
                    </a:srgbClr>
                  </a:outerShdw>
                </a:effectLst>
              </a:rPr>
              <a:t> </a:t>
            </a:r>
          </a:p>
          <a:p>
            <a:pPr algn="ctr"/>
            <a:r>
              <a:rPr lang="fr-MA" sz="2800" b="1" i="1" dirty="0">
                <a:solidFill>
                  <a:schemeClr val="tx1"/>
                </a:solidFill>
                <a:effectLst>
                  <a:outerShdw blurRad="38100" dist="38100" dir="2700000" algn="tl">
                    <a:srgbClr val="000000">
                      <a:alpha val="43137"/>
                    </a:srgbClr>
                  </a:outerShdw>
                </a:effectLst>
              </a:rPr>
              <a:t> </a:t>
            </a:r>
            <a:r>
              <a:rPr lang="fr-MA" sz="2800" b="1" i="1" dirty="0">
                <a:solidFill>
                  <a:schemeClr val="tx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Approches contours </a:t>
            </a:r>
            <a:endParaRPr lang="fr-MA" sz="2800" b="1" i="1" dirty="0">
              <a:solidFill>
                <a:schemeClr val="tx1"/>
              </a:solidFill>
              <a:effectLst>
                <a:outerShdw blurRad="38100" dist="38100" dir="2700000" algn="tl">
                  <a:srgbClr val="000000">
                    <a:alpha val="43137"/>
                  </a:srgbClr>
                </a:outerShdw>
              </a:effectLst>
            </a:endParaRPr>
          </a:p>
          <a:p>
            <a:pPr algn="ctr"/>
            <a:endParaRPr lang="fr-MA" sz="2800" b="1" i="1" dirty="0">
              <a:solidFill>
                <a:schemeClr val="tx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13BCA35A-35E0-5591-DBB1-2B509D8AF76A}"/>
              </a:ext>
            </a:extLst>
          </p:cNvPr>
          <p:cNvSpPr/>
          <p:nvPr/>
        </p:nvSpPr>
        <p:spPr>
          <a:xfrm>
            <a:off x="6808589" y="2818900"/>
            <a:ext cx="5089960" cy="9029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MA" sz="2800" b="1" i="1" dirty="0">
              <a:solidFill>
                <a:schemeClr val="tx1"/>
              </a:solidFill>
              <a:effectLst>
                <a:outerShdw blurRad="38100" dist="38100" dir="2700000" algn="tl">
                  <a:srgbClr val="000000">
                    <a:alpha val="43137"/>
                  </a:srgbClr>
                </a:outerShdw>
              </a:effectLst>
            </a:endParaRPr>
          </a:p>
          <a:p>
            <a:pPr algn="ctr"/>
            <a:r>
              <a:rPr lang="fr-MA" sz="2800" b="1" i="1" dirty="0">
                <a:solidFill>
                  <a:schemeClr val="tx1"/>
                </a:solidFill>
                <a:effectLst>
                  <a:outerShdw blurRad="38100" dist="38100" dir="2700000" algn="tl">
                    <a:srgbClr val="000000">
                      <a:alpha val="43137"/>
                    </a:srgbClr>
                  </a:outerShdw>
                </a:effectLst>
              </a:rPr>
              <a:t> </a:t>
            </a:r>
            <a:r>
              <a:rPr lang="fr-MA" sz="2800" b="1" i="1" dirty="0">
                <a:solidFill>
                  <a:schemeClr val="tx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Approches intensité </a:t>
            </a:r>
            <a:endParaRPr lang="fr-MA" sz="2800" b="1" i="1" dirty="0">
              <a:solidFill>
                <a:schemeClr val="tx1"/>
              </a:solidFill>
              <a:effectLst>
                <a:outerShdw blurRad="38100" dist="38100" dir="2700000" algn="tl">
                  <a:srgbClr val="000000">
                    <a:alpha val="43137"/>
                  </a:srgbClr>
                </a:outerShdw>
              </a:effectLst>
            </a:endParaRPr>
          </a:p>
          <a:p>
            <a:pPr algn="ctr"/>
            <a:endParaRPr lang="fr-MA" sz="2800" b="1" i="1" dirty="0">
              <a:solidFill>
                <a:schemeClr val="tx1"/>
              </a:solidFill>
              <a:effectLst>
                <a:outerShdw blurRad="38100" dist="38100" dir="2700000" algn="tl">
                  <a:srgbClr val="000000">
                    <a:alpha val="43137"/>
                  </a:srgbClr>
                </a:outerShdw>
              </a:effectLst>
            </a:endParaRPr>
          </a:p>
        </p:txBody>
      </p:sp>
      <p:sp>
        <p:nvSpPr>
          <p:cNvPr id="5" name="Arrow: Down 4">
            <a:extLst>
              <a:ext uri="{FF2B5EF4-FFF2-40B4-BE49-F238E27FC236}">
                <a16:creationId xmlns:a16="http://schemas.microsoft.com/office/drawing/2014/main" id="{A703EF56-B35B-FE66-65AD-15806E1DE701}"/>
              </a:ext>
            </a:extLst>
          </p:cNvPr>
          <p:cNvSpPr/>
          <p:nvPr/>
        </p:nvSpPr>
        <p:spPr>
          <a:xfrm>
            <a:off x="4179168" y="4303243"/>
            <a:ext cx="594360" cy="101727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MA"/>
          </a:p>
        </p:txBody>
      </p:sp>
      <p:sp>
        <p:nvSpPr>
          <p:cNvPr id="6" name="Arrow: Down 5">
            <a:extLst>
              <a:ext uri="{FF2B5EF4-FFF2-40B4-BE49-F238E27FC236}">
                <a16:creationId xmlns:a16="http://schemas.microsoft.com/office/drawing/2014/main" id="{06C0F398-5528-A855-F92D-EE193AC86214}"/>
              </a:ext>
            </a:extLst>
          </p:cNvPr>
          <p:cNvSpPr/>
          <p:nvPr/>
        </p:nvSpPr>
        <p:spPr>
          <a:xfrm rot="10800000">
            <a:off x="4179168" y="1342872"/>
            <a:ext cx="594360" cy="101727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MA"/>
          </a:p>
        </p:txBody>
      </p:sp>
      <p:sp>
        <p:nvSpPr>
          <p:cNvPr id="7" name="Rectangle 6">
            <a:extLst>
              <a:ext uri="{FF2B5EF4-FFF2-40B4-BE49-F238E27FC236}">
                <a16:creationId xmlns:a16="http://schemas.microsoft.com/office/drawing/2014/main" id="{A3DC0889-B640-6F05-02FF-6BBF6D1ADE64}"/>
              </a:ext>
            </a:extLst>
          </p:cNvPr>
          <p:cNvSpPr/>
          <p:nvPr/>
        </p:nvSpPr>
        <p:spPr>
          <a:xfrm>
            <a:off x="2021306" y="279206"/>
            <a:ext cx="4944978" cy="9029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MA" sz="2800" b="1" i="1" dirty="0">
                <a:solidFill>
                  <a:schemeClr val="tx1"/>
                </a:solidFill>
                <a:effectLst>
                  <a:outerShdw blurRad="38100" dist="38100" dir="2700000" algn="tl">
                    <a:srgbClr val="000000">
                      <a:alpha val="43137"/>
                    </a:srgbClr>
                  </a:outerShdw>
                </a:effectLst>
                <a:ea typeface="Times New Roman" panose="02020603050405020304" pitchFamily="18" charset="0"/>
                <a:cs typeface="Times New Roman" panose="02020603050405020304" pitchFamily="18" charset="0"/>
              </a:rPr>
              <a:t>Approches à base de modèles </a:t>
            </a:r>
            <a:endParaRPr lang="fr-MA" sz="5400" b="1" i="1" dirty="0">
              <a:solidFill>
                <a:schemeClr val="tx1"/>
              </a:solidFill>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84991D56-3F62-6BC8-EF47-D637E55A4672}"/>
              </a:ext>
            </a:extLst>
          </p:cNvPr>
          <p:cNvSpPr/>
          <p:nvPr/>
        </p:nvSpPr>
        <p:spPr>
          <a:xfrm>
            <a:off x="27372" y="2360142"/>
            <a:ext cx="5089961" cy="1943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MA" sz="3600" b="1" i="1" dirty="0"/>
              <a:t> </a:t>
            </a:r>
            <a:endParaRPr lang="fr-FR" sz="3600" b="1" i="1" dirty="0">
              <a:cs typeface="Calibri" panose="020F0502020204030204" pitchFamily="34" charset="0"/>
            </a:endParaRPr>
          </a:p>
          <a:p>
            <a:pPr algn="ctr"/>
            <a:endParaRPr lang="fr-FR" sz="3600" b="1" i="1" dirty="0">
              <a:cs typeface="Calibri" panose="020F0502020204030204" pitchFamily="34" charset="0"/>
            </a:endParaRPr>
          </a:p>
          <a:p>
            <a:pPr algn="ctr"/>
            <a:r>
              <a:rPr lang="fr-FR" sz="3600" b="1" i="1" dirty="0">
                <a:cs typeface="Calibri" panose="020F0502020204030204" pitchFamily="34" charset="0"/>
              </a:rPr>
              <a:t>Les </a:t>
            </a:r>
            <a:r>
              <a:rPr lang="fr-MA" sz="3600" b="1" i="1" dirty="0">
                <a:cs typeface="Times New Roman" panose="02020603050405020304" pitchFamily="18" charset="0"/>
              </a:rPr>
              <a:t>d</a:t>
            </a:r>
            <a:r>
              <a:rPr lang="fr-MA" sz="3600" b="1" i="1" dirty="0">
                <a:ea typeface="Times New Roman" panose="02020603050405020304" pitchFamily="18" charset="0"/>
                <a:cs typeface="Times New Roman" panose="02020603050405020304" pitchFamily="18" charset="0"/>
              </a:rPr>
              <a:t>ifférentes approches</a:t>
            </a:r>
          </a:p>
          <a:p>
            <a:pPr algn="ctr"/>
            <a:r>
              <a:rPr lang="fr-FR" sz="3600" b="1" i="1" dirty="0">
                <a:cs typeface="Calibri" panose="020F0502020204030204" pitchFamily="34" charset="0"/>
              </a:rPr>
              <a:t>de détection</a:t>
            </a:r>
            <a:endParaRPr lang="fr-MA" sz="3600" b="1" i="1" dirty="0"/>
          </a:p>
          <a:p>
            <a:pPr algn="ctr"/>
            <a:endParaRPr lang="fr-MA" sz="3600" b="1" i="1" dirty="0"/>
          </a:p>
          <a:p>
            <a:pPr algn="ctr"/>
            <a:endParaRPr lang="fr-MA" sz="3600" b="1" i="1" dirty="0"/>
          </a:p>
        </p:txBody>
      </p:sp>
      <p:sp>
        <p:nvSpPr>
          <p:cNvPr id="9" name="Arrow: Down 8">
            <a:extLst>
              <a:ext uri="{FF2B5EF4-FFF2-40B4-BE49-F238E27FC236}">
                <a16:creationId xmlns:a16="http://schemas.microsoft.com/office/drawing/2014/main" id="{5130E451-8D30-C92E-8077-3D6AF6132256}"/>
              </a:ext>
            </a:extLst>
          </p:cNvPr>
          <p:cNvSpPr/>
          <p:nvPr/>
        </p:nvSpPr>
        <p:spPr>
          <a:xfrm rot="16200000">
            <a:off x="5509252" y="2483627"/>
            <a:ext cx="789678" cy="1573516"/>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11937022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FB75C3-C0DF-7EFA-97AA-203BE36610F6}"/>
              </a:ext>
            </a:extLst>
          </p:cNvPr>
          <p:cNvSpPr>
            <a:spLocks noGrp="1"/>
          </p:cNvSpPr>
          <p:nvPr>
            <p:ph type="sldNum" sz="quarter" idx="12"/>
          </p:nvPr>
        </p:nvSpPr>
        <p:spPr/>
        <p:txBody>
          <a:bodyPr/>
          <a:lstStyle/>
          <a:p>
            <a:fld id="{3A98EE3D-8CD1-4C3F-BD1C-C98C9596463C}" type="slidenum">
              <a:rPr lang="en-US" sz="2400" b="1" i="1" smtClean="0"/>
              <a:t>9</a:t>
            </a:fld>
            <a:endParaRPr lang="en-US" sz="2400" b="1" i="1" dirty="0"/>
          </a:p>
        </p:txBody>
      </p:sp>
      <p:sp>
        <p:nvSpPr>
          <p:cNvPr id="3" name="TextBox 2">
            <a:extLst>
              <a:ext uri="{FF2B5EF4-FFF2-40B4-BE49-F238E27FC236}">
                <a16:creationId xmlns:a16="http://schemas.microsoft.com/office/drawing/2014/main" id="{6F07B861-5670-9742-39FA-A9FF2CF11D08}"/>
              </a:ext>
            </a:extLst>
          </p:cNvPr>
          <p:cNvSpPr txBox="1"/>
          <p:nvPr/>
        </p:nvSpPr>
        <p:spPr>
          <a:xfrm>
            <a:off x="864458" y="0"/>
            <a:ext cx="10366745" cy="1200329"/>
          </a:xfrm>
          <a:prstGeom prst="rect">
            <a:avLst/>
          </a:prstGeom>
          <a:noFill/>
        </p:spPr>
        <p:txBody>
          <a:bodyPr wrap="square" rtlCol="0">
            <a:spAutoFit/>
          </a:bodyPr>
          <a:lstStyle/>
          <a:p>
            <a:pPr algn="ctr"/>
            <a:r>
              <a:rPr lang="fr-FR" sz="3600" b="1" dirty="0">
                <a:ln/>
                <a:effectLst>
                  <a:outerShdw blurRad="38100" dist="38100" dir="2700000" algn="tl">
                    <a:srgbClr val="000000">
                      <a:alpha val="43137"/>
                    </a:srgbClr>
                  </a:outerShdw>
                </a:effectLst>
              </a:rPr>
              <a:t>Détecteur Moravec</a:t>
            </a:r>
            <a:br>
              <a:rPr lang="fr-FR" sz="3600" b="1" dirty="0">
                <a:ln/>
                <a:solidFill>
                  <a:srgbClr val="00B0F0"/>
                </a:solidFill>
                <a:effectLst>
                  <a:outerShdw blurRad="38100" dist="38100" dir="2700000" algn="tl">
                    <a:srgbClr val="000000">
                      <a:alpha val="43137"/>
                    </a:srgbClr>
                  </a:outerShdw>
                </a:effectLst>
              </a:rPr>
            </a:br>
            <a:endParaRPr lang="fr-MA" sz="36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3A158E78-3F18-6946-02F6-2423EC1CB87E}"/>
              </a:ext>
            </a:extLst>
          </p:cNvPr>
          <p:cNvSpPr txBox="1"/>
          <p:nvPr/>
        </p:nvSpPr>
        <p:spPr>
          <a:xfrm>
            <a:off x="539602" y="1078589"/>
            <a:ext cx="10366745" cy="2246769"/>
          </a:xfrm>
          <a:prstGeom prst="rect">
            <a:avLst/>
          </a:prstGeom>
          <a:noFill/>
        </p:spPr>
        <p:txBody>
          <a:bodyPr wrap="square" rtlCol="0">
            <a:spAutoFit/>
          </a:bodyPr>
          <a:lstStyle/>
          <a:p>
            <a:r>
              <a:rPr lang="fr-FR" sz="2800" b="1" dirty="0"/>
              <a:t>Le détecteur de </a:t>
            </a:r>
            <a:r>
              <a:rPr lang="fr-FR" sz="2800" b="1" dirty="0" err="1"/>
              <a:t>Moravec</a:t>
            </a:r>
            <a:r>
              <a:rPr lang="fr-FR" sz="2800" b="1" dirty="0"/>
              <a:t> permet de déterminer les changements d’intensité autour d’un pixel donné, </a:t>
            </a:r>
          </a:p>
          <a:p>
            <a:r>
              <a:rPr lang="fr-MA" sz="2800" b="1" dirty="0">
                <a:solidFill>
                  <a:srgbClr val="002060"/>
                </a:solidFill>
                <a:ea typeface="Times New Roman" panose="02020603050405020304" pitchFamily="18" charset="0"/>
                <a:cs typeface="Times New Roman" panose="02020603050405020304" pitchFamily="18" charset="0"/>
              </a:rPr>
              <a:t>Plus précisément. On considère la fonction</a:t>
            </a:r>
            <a:endParaRPr lang="fr-MA" sz="2400" dirty="0">
              <a:solidFill>
                <a:srgbClr val="002060"/>
              </a:solidFill>
            </a:endParaRPr>
          </a:p>
          <a:p>
            <a:endParaRPr lang="fr-FR" sz="2800" b="1" dirty="0"/>
          </a:p>
          <a:p>
            <a:endParaRPr lang="fr-MA" sz="2800"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3E8647-92BA-65EC-719D-ECAF02620A3B}"/>
                  </a:ext>
                </a:extLst>
              </p:cNvPr>
              <p:cNvSpPr txBox="1"/>
              <p:nvPr/>
            </p:nvSpPr>
            <p:spPr>
              <a:xfrm>
                <a:off x="1942841" y="2677032"/>
                <a:ext cx="8569841" cy="10168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MA" sz="2400" b="1" i="1" smtClean="0">
                          <a:latin typeface="Cambria Math" panose="02040503050406030204" pitchFamily="18" charset="0"/>
                        </a:rPr>
                        <m:t>𝑬</m:t>
                      </m:r>
                      <m:d>
                        <m:dPr>
                          <m:ctrlPr>
                            <a:rPr lang="fr-MA" sz="2400" b="1" i="1">
                              <a:solidFill>
                                <a:srgbClr val="836967"/>
                              </a:solidFill>
                              <a:latin typeface="Cambria Math" panose="02040503050406030204" pitchFamily="18" charset="0"/>
                            </a:rPr>
                          </m:ctrlPr>
                        </m:dPr>
                        <m:e>
                          <m:r>
                            <a:rPr lang="fr-MA" sz="2400" b="1" i="1">
                              <a:latin typeface="Cambria Math" panose="02040503050406030204" pitchFamily="18" charset="0"/>
                            </a:rPr>
                            <m:t>𝒙</m:t>
                          </m:r>
                          <m:r>
                            <a:rPr lang="fr-MA" sz="2400" b="1" i="0">
                              <a:latin typeface="Cambria Math" panose="02040503050406030204" pitchFamily="18" charset="0"/>
                            </a:rPr>
                            <m:t>,</m:t>
                          </m:r>
                          <m:r>
                            <a:rPr lang="fr-MA" sz="2400" b="1" i="1">
                              <a:latin typeface="Cambria Math" panose="02040503050406030204" pitchFamily="18" charset="0"/>
                            </a:rPr>
                            <m:t>𝒚</m:t>
                          </m:r>
                        </m:e>
                      </m:d>
                      <m:r>
                        <a:rPr lang="fr-MA" sz="2400" b="1" i="0">
                          <a:latin typeface="Cambria Math" panose="02040503050406030204" pitchFamily="18" charset="0"/>
                        </a:rPr>
                        <m:t>=</m:t>
                      </m:r>
                      <m:nary>
                        <m:naryPr>
                          <m:chr m:val="∑"/>
                          <m:limLoc m:val="undOvr"/>
                          <m:supHide m:val="on"/>
                          <m:ctrlPr>
                            <a:rPr lang="fr-MA" sz="2400" b="1" i="1">
                              <a:latin typeface="Cambria Math" panose="02040503050406030204" pitchFamily="18" charset="0"/>
                            </a:rPr>
                          </m:ctrlPr>
                        </m:naryPr>
                        <m:sub>
                          <m:r>
                            <a:rPr lang="fr-MA" sz="2400" b="1" i="1">
                              <a:latin typeface="Cambria Math" panose="02040503050406030204" pitchFamily="18" charset="0"/>
                            </a:rPr>
                            <m:t>𝒖</m:t>
                          </m:r>
                          <m:r>
                            <a:rPr lang="fr-MA" sz="2400" b="1" i="0">
                              <a:latin typeface="Cambria Math" panose="02040503050406030204" pitchFamily="18" charset="0"/>
                            </a:rPr>
                            <m:t>,</m:t>
                          </m:r>
                          <m:r>
                            <a:rPr lang="fr-MA" sz="2400" b="1" i="1">
                              <a:latin typeface="Cambria Math" panose="02040503050406030204" pitchFamily="18" charset="0"/>
                            </a:rPr>
                            <m:t>𝒗</m:t>
                          </m:r>
                        </m:sub>
                        <m:sup/>
                        <m:e>
                          <m:r>
                            <a:rPr lang="fr-MA" sz="2400" b="1" i="1">
                              <a:latin typeface="Cambria Math" panose="02040503050406030204" pitchFamily="18" charset="0"/>
                            </a:rPr>
                            <m:t>𝒘</m:t>
                          </m:r>
                          <m:d>
                            <m:dPr>
                              <m:ctrlPr>
                                <a:rPr lang="fr-MA" sz="2400" b="1" i="1">
                                  <a:solidFill>
                                    <a:srgbClr val="836967"/>
                                  </a:solidFill>
                                  <a:latin typeface="Cambria Math" panose="02040503050406030204" pitchFamily="18" charset="0"/>
                                </a:rPr>
                              </m:ctrlPr>
                            </m:dPr>
                            <m:e>
                              <m:r>
                                <a:rPr lang="fr-MA" sz="2400" b="1" i="1">
                                  <a:latin typeface="Cambria Math" panose="02040503050406030204" pitchFamily="18" charset="0"/>
                                </a:rPr>
                                <m:t>𝒖</m:t>
                              </m:r>
                              <m:r>
                                <a:rPr lang="fr-MA" sz="2400" b="1" i="0">
                                  <a:latin typeface="Cambria Math" panose="02040503050406030204" pitchFamily="18" charset="0"/>
                                </a:rPr>
                                <m:t>,</m:t>
                              </m:r>
                              <m:r>
                                <a:rPr lang="fr-MA" sz="2400" b="1" i="1">
                                  <a:latin typeface="Cambria Math" panose="02040503050406030204" pitchFamily="18" charset="0"/>
                                </a:rPr>
                                <m:t>𝒗</m:t>
                              </m:r>
                            </m:e>
                          </m:d>
                          <m:d>
                            <m:dPr>
                              <m:begChr m:val="|"/>
                              <m:endChr m:val="|"/>
                              <m:ctrlPr>
                                <a:rPr lang="fr-MA" sz="2400" b="1" i="1">
                                  <a:latin typeface="Cambria Math" panose="02040503050406030204" pitchFamily="18" charset="0"/>
                                </a:rPr>
                              </m:ctrlPr>
                            </m:dPr>
                            <m:e>
                              <m:r>
                                <a:rPr lang="fr-MA" sz="2400" b="1" i="0" smtClean="0">
                                  <a:latin typeface="Cambria Math" panose="02040503050406030204" pitchFamily="18" charset="0"/>
                                </a:rPr>
                                <m:t> </m:t>
                              </m:r>
                              <m:r>
                                <a:rPr lang="fr-MA" sz="2400" b="1" i="1">
                                  <a:latin typeface="Cambria Math" panose="02040503050406030204" pitchFamily="18" charset="0"/>
                                </a:rPr>
                                <m:t>𝑰</m:t>
                              </m:r>
                              <m:d>
                                <m:dPr>
                                  <m:ctrlPr>
                                    <a:rPr lang="fr-MA" sz="2400" b="1" i="1">
                                      <a:solidFill>
                                        <a:srgbClr val="836967"/>
                                      </a:solidFill>
                                      <a:latin typeface="Cambria Math" panose="02040503050406030204" pitchFamily="18" charset="0"/>
                                    </a:rPr>
                                  </m:ctrlPr>
                                </m:dPr>
                                <m:e>
                                  <m:r>
                                    <a:rPr lang="fr-MA" sz="2400" b="1" i="1">
                                      <a:latin typeface="Cambria Math" panose="02040503050406030204" pitchFamily="18" charset="0"/>
                                    </a:rPr>
                                    <m:t>𝒙</m:t>
                                  </m:r>
                                  <m:r>
                                    <a:rPr lang="fr-MA" sz="2400" b="1" i="0">
                                      <a:latin typeface="Cambria Math" panose="02040503050406030204" pitchFamily="18" charset="0"/>
                                    </a:rPr>
                                    <m:t>+</m:t>
                                  </m:r>
                                  <m:r>
                                    <a:rPr lang="fr-MA" sz="2400" b="1" i="1">
                                      <a:latin typeface="Cambria Math" panose="02040503050406030204" pitchFamily="18" charset="0"/>
                                    </a:rPr>
                                    <m:t>𝒖</m:t>
                                  </m:r>
                                  <m:r>
                                    <a:rPr lang="fr-MA" sz="2400" b="1" i="0">
                                      <a:latin typeface="Cambria Math" panose="02040503050406030204" pitchFamily="18" charset="0"/>
                                    </a:rPr>
                                    <m:t> , </m:t>
                                  </m:r>
                                  <m:r>
                                    <a:rPr lang="fr-MA" sz="2400" b="1" i="1">
                                      <a:latin typeface="Cambria Math" panose="02040503050406030204" pitchFamily="18" charset="0"/>
                                    </a:rPr>
                                    <m:t>𝒚</m:t>
                                  </m:r>
                                  <m:r>
                                    <a:rPr lang="fr-MA" sz="2400" b="1" i="0">
                                      <a:latin typeface="Cambria Math" panose="02040503050406030204" pitchFamily="18" charset="0"/>
                                    </a:rPr>
                                    <m:t>+</m:t>
                                  </m:r>
                                  <m:r>
                                    <a:rPr lang="fr-MA" sz="2400" b="1" i="1">
                                      <a:latin typeface="Cambria Math" panose="02040503050406030204" pitchFamily="18" charset="0"/>
                                    </a:rPr>
                                    <m:t>𝒖</m:t>
                                  </m:r>
                                </m:e>
                              </m:d>
                              <m:r>
                                <a:rPr lang="fr-MA" sz="2400" b="1" i="0">
                                  <a:latin typeface="Cambria Math" panose="02040503050406030204" pitchFamily="18" charset="0"/>
                                </a:rPr>
                                <m:t>−</m:t>
                              </m:r>
                              <m:r>
                                <a:rPr lang="fr-MA" sz="2400" b="1" i="1">
                                  <a:latin typeface="Cambria Math" panose="02040503050406030204" pitchFamily="18" charset="0"/>
                                </a:rPr>
                                <m:t>𝑰</m:t>
                              </m:r>
                              <m:d>
                                <m:dPr>
                                  <m:ctrlPr>
                                    <a:rPr lang="fr-MA" sz="2400" b="1" i="1">
                                      <a:solidFill>
                                        <a:srgbClr val="836967"/>
                                      </a:solidFill>
                                      <a:latin typeface="Cambria Math" panose="02040503050406030204" pitchFamily="18" charset="0"/>
                                    </a:rPr>
                                  </m:ctrlPr>
                                </m:dPr>
                                <m:e>
                                  <m:r>
                                    <a:rPr lang="fr-MA" sz="2400" b="1" i="1">
                                      <a:latin typeface="Cambria Math" panose="02040503050406030204" pitchFamily="18" charset="0"/>
                                    </a:rPr>
                                    <m:t>𝒖</m:t>
                                  </m:r>
                                  <m:r>
                                    <a:rPr lang="fr-MA" sz="2400" b="1" i="0">
                                      <a:latin typeface="Cambria Math" panose="02040503050406030204" pitchFamily="18" charset="0"/>
                                    </a:rPr>
                                    <m:t>,</m:t>
                                  </m:r>
                                  <m:r>
                                    <a:rPr lang="fr-MA" sz="2400" b="1" i="1">
                                      <a:latin typeface="Cambria Math" panose="02040503050406030204" pitchFamily="18" charset="0"/>
                                    </a:rPr>
                                    <m:t>𝒗</m:t>
                                  </m:r>
                                </m:e>
                              </m:d>
                              <m:r>
                                <a:rPr lang="fr-MA" sz="2400" b="1" i="0">
                                  <a:latin typeface="Cambria Math" panose="02040503050406030204" pitchFamily="18" charset="0"/>
                                </a:rPr>
                                <m:t> </m:t>
                              </m:r>
                            </m:e>
                          </m:d>
                        </m:e>
                      </m:nary>
                      <m:r>
                        <a:rPr lang="fr-MA" sz="2400" b="1" i="0">
                          <a:latin typeface="Cambria Math" panose="02040503050406030204" pitchFamily="18" charset="0"/>
                        </a:rPr>
                        <m:t>²</m:t>
                      </m:r>
                    </m:oMath>
                  </m:oMathPara>
                </a14:m>
                <a:endParaRPr lang="fr-MA" sz="2400" b="1" dirty="0"/>
              </a:p>
            </p:txBody>
          </p:sp>
        </mc:Choice>
        <mc:Fallback xmlns="">
          <p:sp>
            <p:nvSpPr>
              <p:cNvPr id="5" name="TextBox 4">
                <a:extLst>
                  <a:ext uri="{FF2B5EF4-FFF2-40B4-BE49-F238E27FC236}">
                    <a16:creationId xmlns:a16="http://schemas.microsoft.com/office/drawing/2014/main" id="{863E8647-92BA-65EC-719D-ECAF02620A3B}"/>
                  </a:ext>
                </a:extLst>
              </p:cNvPr>
              <p:cNvSpPr txBox="1">
                <a:spLocks noRot="1" noChangeAspect="1" noMove="1" noResize="1" noEditPoints="1" noAdjustHandles="1" noChangeArrowheads="1" noChangeShapeType="1" noTextEdit="1"/>
              </p:cNvSpPr>
              <p:nvPr/>
            </p:nvSpPr>
            <p:spPr>
              <a:xfrm>
                <a:off x="1942841" y="2677032"/>
                <a:ext cx="8569841" cy="1016817"/>
              </a:xfrm>
              <a:prstGeom prst="rect">
                <a:avLst/>
              </a:prstGeom>
              <a:blipFill>
                <a:blip r:embed="rId2"/>
                <a:stretch>
                  <a:fillRect/>
                </a:stretch>
              </a:blipFill>
            </p:spPr>
            <p:txBody>
              <a:bodyPr/>
              <a:lstStyle/>
              <a:p>
                <a:r>
                  <a:rPr lang="fr-MA">
                    <a:noFill/>
                  </a:rPr>
                  <a:t> </a:t>
                </a:r>
              </a:p>
            </p:txBody>
          </p:sp>
        </mc:Fallback>
      </mc:AlternateContent>
      <p:sp>
        <p:nvSpPr>
          <p:cNvPr id="6" name="TextBox 5">
            <a:extLst>
              <a:ext uri="{FF2B5EF4-FFF2-40B4-BE49-F238E27FC236}">
                <a16:creationId xmlns:a16="http://schemas.microsoft.com/office/drawing/2014/main" id="{3A8158F2-8FC3-6666-C3E5-9EC8E8DE8FE1}"/>
              </a:ext>
            </a:extLst>
          </p:cNvPr>
          <p:cNvSpPr txBox="1"/>
          <p:nvPr/>
        </p:nvSpPr>
        <p:spPr>
          <a:xfrm>
            <a:off x="691022" y="3546817"/>
            <a:ext cx="1105786" cy="954107"/>
          </a:xfrm>
          <a:prstGeom prst="rect">
            <a:avLst/>
          </a:prstGeom>
          <a:noFill/>
        </p:spPr>
        <p:txBody>
          <a:bodyPr wrap="square" rtlCol="0">
            <a:spAutoFit/>
          </a:bodyPr>
          <a:lstStyle/>
          <a:p>
            <a:r>
              <a:rPr lang="fr-MA" sz="2800" b="1" dirty="0">
                <a:solidFill>
                  <a:srgbClr val="002060"/>
                </a:solidFill>
                <a:effectLst/>
                <a:ea typeface="Times New Roman" panose="02020603050405020304" pitchFamily="18" charset="0"/>
                <a:cs typeface="Times New Roman" panose="02020603050405020304" pitchFamily="18" charset="0"/>
              </a:rPr>
              <a:t>Où :</a:t>
            </a:r>
          </a:p>
          <a:p>
            <a:endParaRPr lang="fr-MA" sz="2800" b="1" dirty="0">
              <a:solidFill>
                <a:srgbClr val="00206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FA28E4-9084-9C18-1673-4EED7731BE76}"/>
                  </a:ext>
                </a:extLst>
              </p:cNvPr>
              <p:cNvSpPr txBox="1"/>
              <p:nvPr/>
            </p:nvSpPr>
            <p:spPr>
              <a:xfrm>
                <a:off x="1044554" y="4107243"/>
                <a:ext cx="10736225" cy="489429"/>
              </a:xfrm>
              <a:prstGeom prst="rect">
                <a:avLst/>
              </a:prstGeom>
              <a:noFill/>
            </p:spPr>
            <p:txBody>
              <a:bodyPr wrap="square">
                <a:spAutoFit/>
              </a:bodyPr>
              <a:lstStyle/>
              <a:p>
                <a:pPr marL="342900" lvl="0" indent="-342900">
                  <a:lnSpc>
                    <a:spcPct val="115000"/>
                  </a:lnSpc>
                  <a:spcAft>
                    <a:spcPts val="1000"/>
                  </a:spcAft>
                  <a:buFont typeface="Symbol" panose="05050102010706020507" pitchFamily="18" charset="2"/>
                  <a:buChar char=""/>
                </a:pPr>
                <a14:m>
                  <m:oMath xmlns:m="http://schemas.openxmlformats.org/officeDocument/2006/math">
                    <m:r>
                      <a:rPr lang="fr-MA" sz="2400" b="1" i="1" smtClean="0">
                        <a:effectLst/>
                        <a:latin typeface="Cambria Math" panose="02040503050406030204" pitchFamily="18" charset="0"/>
                        <a:ea typeface="Times New Roman" panose="02020603050405020304" pitchFamily="18" charset="0"/>
                        <a:cs typeface="Times New Roman" panose="02020603050405020304" pitchFamily="18" charset="0"/>
                      </a:rPr>
                      <m:t>𝒘</m:t>
                    </m:r>
                    <m:r>
                      <a:rPr lang="fr-MA" sz="2400" b="1"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fr-MA" sz="2400" b="1" dirty="0">
                    <a:effectLst/>
                    <a:ea typeface="Times New Roman" panose="02020603050405020304" pitchFamily="18" charset="0"/>
                    <a:cs typeface="Times New Roman" panose="02020603050405020304" pitchFamily="18" charset="0"/>
                  </a:rPr>
                  <a:t>: la fenêtre voisinage considérée ;</a:t>
                </a:r>
              </a:p>
            </p:txBody>
          </p:sp>
        </mc:Choice>
        <mc:Fallback xmlns="">
          <p:sp>
            <p:nvSpPr>
              <p:cNvPr id="7" name="TextBox 6">
                <a:extLst>
                  <a:ext uri="{FF2B5EF4-FFF2-40B4-BE49-F238E27FC236}">
                    <a16:creationId xmlns:a16="http://schemas.microsoft.com/office/drawing/2014/main" id="{DCFA28E4-9084-9C18-1673-4EED7731BE76}"/>
                  </a:ext>
                </a:extLst>
              </p:cNvPr>
              <p:cNvSpPr txBox="1">
                <a:spLocks noRot="1" noChangeAspect="1" noMove="1" noResize="1" noEditPoints="1" noAdjustHandles="1" noChangeArrowheads="1" noChangeShapeType="1" noTextEdit="1"/>
              </p:cNvSpPr>
              <p:nvPr/>
            </p:nvSpPr>
            <p:spPr>
              <a:xfrm>
                <a:off x="1044554" y="4107243"/>
                <a:ext cx="10736225" cy="489429"/>
              </a:xfrm>
              <a:prstGeom prst="rect">
                <a:avLst/>
              </a:prstGeom>
              <a:blipFill>
                <a:blip r:embed="rId3"/>
                <a:stretch>
                  <a:fillRect l="-908" t="-7500" b="-28750"/>
                </a:stretch>
              </a:blipFill>
            </p:spPr>
            <p:txBody>
              <a:bodyPr/>
              <a:lstStyle/>
              <a:p>
                <a:r>
                  <a:rPr lang="fr-M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7ED6E7-AC29-1748-D0F1-89E7DF1D932D}"/>
                  </a:ext>
                </a:extLst>
              </p:cNvPr>
              <p:cNvSpPr txBox="1"/>
              <p:nvPr/>
            </p:nvSpPr>
            <p:spPr>
              <a:xfrm>
                <a:off x="1044555" y="4596672"/>
                <a:ext cx="6225362" cy="489429"/>
              </a:xfrm>
              <a:prstGeom prst="rect">
                <a:avLst/>
              </a:prstGeom>
              <a:noFill/>
            </p:spPr>
            <p:txBody>
              <a:bodyPr wrap="square">
                <a:spAutoFit/>
              </a:bodyPr>
              <a:lstStyle/>
              <a:p>
                <a:pPr marL="342900" lvl="0" indent="-342900">
                  <a:lnSpc>
                    <a:spcPct val="115000"/>
                  </a:lnSpc>
                  <a:spcAft>
                    <a:spcPts val="1000"/>
                  </a:spcAft>
                  <a:buFont typeface="Symbol" panose="05050102010706020507" pitchFamily="18" charset="2"/>
                  <a:buChar char=""/>
                </a:pPr>
                <a14:m>
                  <m:oMath xmlns:m="http://schemas.openxmlformats.org/officeDocument/2006/math">
                    <m:r>
                      <a:rPr lang="fr-MA" sz="2400" b="1" i="1" smtClean="0">
                        <a:effectLst/>
                        <a:latin typeface="Cambria Math" panose="02040503050406030204" pitchFamily="18" charset="0"/>
                        <a:ea typeface="Times New Roman" panose="02020603050405020304" pitchFamily="18" charset="0"/>
                        <a:cs typeface="Times New Roman" panose="02020603050405020304" pitchFamily="18" charset="0"/>
                      </a:rPr>
                      <m:t>𝑰</m:t>
                    </m:r>
                    <m:d>
                      <m:dPr>
                        <m:ctrlP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𝒖</m:t>
                        </m:r>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𝒗</m:t>
                        </m:r>
                      </m:e>
                    </m:d>
                  </m:oMath>
                </a14:m>
                <a:r>
                  <a:rPr lang="fr-MA" sz="2400" b="1" dirty="0">
                    <a:effectLst/>
                    <a:ea typeface="Times New Roman" panose="02020603050405020304" pitchFamily="18" charset="0"/>
                    <a:cs typeface="Times New Roman" panose="02020603050405020304" pitchFamily="18" charset="0"/>
                  </a:rPr>
                  <a:t> : est l’intensité au pixel </a:t>
                </a:r>
                <a14:m>
                  <m:oMath xmlns:m="http://schemas.openxmlformats.org/officeDocument/2006/math">
                    <m:d>
                      <m:dPr>
                        <m:ctrlP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𝒖</m:t>
                        </m:r>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𝒗</m:t>
                        </m:r>
                      </m:e>
                    </m:d>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fr-MA" sz="2400" b="1" dirty="0">
                    <a:effectLst/>
                    <a:ea typeface="Times New Roman" panose="02020603050405020304" pitchFamily="18" charset="0"/>
                    <a:cs typeface="Times New Roman" panose="02020603050405020304" pitchFamily="18" charset="0"/>
                  </a:rPr>
                  <a:t>;</a:t>
                </a:r>
              </a:p>
            </p:txBody>
          </p:sp>
        </mc:Choice>
        <mc:Fallback xmlns="">
          <p:sp>
            <p:nvSpPr>
              <p:cNvPr id="8" name="TextBox 7">
                <a:extLst>
                  <a:ext uri="{FF2B5EF4-FFF2-40B4-BE49-F238E27FC236}">
                    <a16:creationId xmlns:a16="http://schemas.microsoft.com/office/drawing/2014/main" id="{B67ED6E7-AC29-1748-D0F1-89E7DF1D932D}"/>
                  </a:ext>
                </a:extLst>
              </p:cNvPr>
              <p:cNvSpPr txBox="1">
                <a:spLocks noRot="1" noChangeAspect="1" noMove="1" noResize="1" noEditPoints="1" noAdjustHandles="1" noChangeArrowheads="1" noChangeShapeType="1" noTextEdit="1"/>
              </p:cNvSpPr>
              <p:nvPr/>
            </p:nvSpPr>
            <p:spPr>
              <a:xfrm>
                <a:off x="1044555" y="4596672"/>
                <a:ext cx="6225362" cy="489429"/>
              </a:xfrm>
              <a:prstGeom prst="rect">
                <a:avLst/>
              </a:prstGeom>
              <a:blipFill>
                <a:blip r:embed="rId4"/>
                <a:stretch>
                  <a:fillRect l="-1566" t="-7500" b="-28750"/>
                </a:stretch>
              </a:blipFill>
            </p:spPr>
            <p:txBody>
              <a:bodyPr/>
              <a:lstStyle/>
              <a:p>
                <a:r>
                  <a:rPr lang="fr-M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CFBAE3-57B7-29DC-82CA-B3A143464B63}"/>
                  </a:ext>
                </a:extLst>
              </p:cNvPr>
              <p:cNvSpPr txBox="1"/>
              <p:nvPr/>
            </p:nvSpPr>
            <p:spPr>
              <a:xfrm>
                <a:off x="1044554" y="4991146"/>
                <a:ext cx="11166327" cy="489429"/>
              </a:xfrm>
              <a:prstGeom prst="rect">
                <a:avLst/>
              </a:prstGeom>
              <a:noFill/>
            </p:spPr>
            <p:txBody>
              <a:bodyPr wrap="square">
                <a:spAutoFit/>
              </a:bodyPr>
              <a:lstStyle/>
              <a:p>
                <a:pPr marL="342900" lvl="0" indent="-342900">
                  <a:lnSpc>
                    <a:spcPct val="115000"/>
                  </a:lnSpc>
                  <a:spcAft>
                    <a:spcPts val="1000"/>
                  </a:spcAft>
                  <a:buFont typeface="Symbol" panose="05050102010706020507" pitchFamily="18" charset="2"/>
                  <a:buChar char=""/>
                </a:pPr>
                <a14:m>
                  <m:oMath xmlns:m="http://schemas.openxmlformats.org/officeDocument/2006/math">
                    <m:r>
                      <a:rPr lang="fr-MA" sz="2400" b="1" i="1" smtClean="0">
                        <a:effectLst/>
                        <a:latin typeface="Cambria Math" panose="02040503050406030204" pitchFamily="18" charset="0"/>
                        <a:ea typeface="Times New Roman" panose="02020603050405020304" pitchFamily="18" charset="0"/>
                        <a:cs typeface="Times New Roman" panose="02020603050405020304" pitchFamily="18" charset="0"/>
                      </a:rPr>
                      <m:t>𝑬</m:t>
                    </m:r>
                    <m:d>
                      <m:dPr>
                        <m:ctrlP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𝒙</m:t>
                        </m:r>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fr-MA" sz="2400" b="1" i="1">
                            <a:effectLst/>
                            <a:latin typeface="Cambria Math" panose="02040503050406030204" pitchFamily="18" charset="0"/>
                            <a:ea typeface="Times New Roman" panose="02020603050405020304" pitchFamily="18" charset="0"/>
                            <a:cs typeface="Times New Roman" panose="02020603050405020304" pitchFamily="18" charset="0"/>
                          </a:rPr>
                          <m:t>𝒚</m:t>
                        </m:r>
                      </m:e>
                    </m:d>
                  </m:oMath>
                </a14:m>
                <a:r>
                  <a:rPr lang="fr-MA" sz="2400" b="1" dirty="0">
                    <a:effectLst/>
                    <a:ea typeface="Times New Roman" panose="02020603050405020304" pitchFamily="18" charset="0"/>
                    <a:cs typeface="Times New Roman" panose="02020603050405020304" pitchFamily="18" charset="0"/>
                  </a:rPr>
                  <a:t>: représente la moyenne du changement d’intensité.</a:t>
                </a:r>
              </a:p>
            </p:txBody>
          </p:sp>
        </mc:Choice>
        <mc:Fallback xmlns="">
          <p:sp>
            <p:nvSpPr>
              <p:cNvPr id="9" name="TextBox 8">
                <a:extLst>
                  <a:ext uri="{FF2B5EF4-FFF2-40B4-BE49-F238E27FC236}">
                    <a16:creationId xmlns:a16="http://schemas.microsoft.com/office/drawing/2014/main" id="{F8CFBAE3-57B7-29DC-82CA-B3A143464B63}"/>
                  </a:ext>
                </a:extLst>
              </p:cNvPr>
              <p:cNvSpPr txBox="1">
                <a:spLocks noRot="1" noChangeAspect="1" noMove="1" noResize="1" noEditPoints="1" noAdjustHandles="1" noChangeArrowheads="1" noChangeShapeType="1" noTextEdit="1"/>
              </p:cNvSpPr>
              <p:nvPr/>
            </p:nvSpPr>
            <p:spPr>
              <a:xfrm>
                <a:off x="1044554" y="4991146"/>
                <a:ext cx="11166327" cy="489429"/>
              </a:xfrm>
              <a:prstGeom prst="rect">
                <a:avLst/>
              </a:prstGeom>
              <a:blipFill>
                <a:blip r:embed="rId5"/>
                <a:stretch>
                  <a:fillRect l="-873" t="-7500" b="-28750"/>
                </a:stretch>
              </a:blipFill>
            </p:spPr>
            <p:txBody>
              <a:bodyPr/>
              <a:lstStyle/>
              <a:p>
                <a:r>
                  <a:rPr lang="fr-MA">
                    <a:noFill/>
                  </a:rPr>
                  <a:t> </a:t>
                </a:r>
              </a:p>
            </p:txBody>
          </p:sp>
        </mc:Fallback>
      </mc:AlternateContent>
      <p:sp>
        <p:nvSpPr>
          <p:cNvPr id="10" name="Slide Number Placeholder 4">
            <a:extLst>
              <a:ext uri="{FF2B5EF4-FFF2-40B4-BE49-F238E27FC236}">
                <a16:creationId xmlns:a16="http://schemas.microsoft.com/office/drawing/2014/main" id="{B63DA81C-D74B-D6ED-8A74-D8FF8B54EDFA}"/>
              </a:ext>
            </a:extLst>
          </p:cNvPr>
          <p:cNvSpPr txBox="1">
            <a:spLocks/>
          </p:cNvSpPr>
          <p:nvPr/>
        </p:nvSpPr>
        <p:spPr>
          <a:xfrm>
            <a:off x="10986560" y="8113568"/>
            <a:ext cx="796871" cy="383297"/>
          </a:xfrm>
          <a:prstGeom prst="rect">
            <a:avLst/>
          </a:prstGeom>
        </p:spPr>
        <p:txBody>
          <a:bodyPr vert="horz" lIns="91440" tIns="45720" rIns="91440" bIns="45720" rtlCol="0" anchor="ctr"/>
          <a:lstStyle>
            <a:defPPr>
              <a:defRPr lang="fr-FR"/>
            </a:defPPr>
            <a:lvl1pPr marL="0" algn="l" defTabSz="943386" rtl="0" eaLnBrk="1" latinLnBrk="0" hangingPunct="1">
              <a:defRPr sz="919" kern="1200">
                <a:solidFill>
                  <a:srgbClr val="FFFFFF"/>
                </a:solidFill>
                <a:latin typeface="+mn-lt"/>
                <a:ea typeface="+mn-ea"/>
                <a:cs typeface="+mn-cs"/>
              </a:defRPr>
            </a:lvl1pPr>
            <a:lvl2pPr marL="471693" algn="l" defTabSz="943386" rtl="0" eaLnBrk="1" latinLnBrk="0" hangingPunct="1">
              <a:defRPr sz="1857" kern="1200">
                <a:solidFill>
                  <a:schemeClr val="tx1"/>
                </a:solidFill>
                <a:latin typeface="+mn-lt"/>
                <a:ea typeface="+mn-ea"/>
                <a:cs typeface="+mn-cs"/>
              </a:defRPr>
            </a:lvl2pPr>
            <a:lvl3pPr marL="943386" algn="l" defTabSz="943386" rtl="0" eaLnBrk="1" latinLnBrk="0" hangingPunct="1">
              <a:defRPr sz="1857" kern="1200">
                <a:solidFill>
                  <a:schemeClr val="tx1"/>
                </a:solidFill>
                <a:latin typeface="+mn-lt"/>
                <a:ea typeface="+mn-ea"/>
                <a:cs typeface="+mn-cs"/>
              </a:defRPr>
            </a:lvl3pPr>
            <a:lvl4pPr marL="1415080" algn="l" defTabSz="943386" rtl="0" eaLnBrk="1" latinLnBrk="0" hangingPunct="1">
              <a:defRPr sz="1857" kern="1200">
                <a:solidFill>
                  <a:schemeClr val="tx1"/>
                </a:solidFill>
                <a:latin typeface="+mn-lt"/>
                <a:ea typeface="+mn-ea"/>
                <a:cs typeface="+mn-cs"/>
              </a:defRPr>
            </a:lvl4pPr>
            <a:lvl5pPr marL="1886773" algn="l" defTabSz="943386" rtl="0" eaLnBrk="1" latinLnBrk="0" hangingPunct="1">
              <a:defRPr sz="1857" kern="1200">
                <a:solidFill>
                  <a:schemeClr val="tx1"/>
                </a:solidFill>
                <a:latin typeface="+mn-lt"/>
                <a:ea typeface="+mn-ea"/>
                <a:cs typeface="+mn-cs"/>
              </a:defRPr>
            </a:lvl5pPr>
            <a:lvl6pPr marL="2358466" algn="l" defTabSz="943386" rtl="0" eaLnBrk="1" latinLnBrk="0" hangingPunct="1">
              <a:defRPr sz="1857" kern="1200">
                <a:solidFill>
                  <a:schemeClr val="tx1"/>
                </a:solidFill>
                <a:latin typeface="+mn-lt"/>
                <a:ea typeface="+mn-ea"/>
                <a:cs typeface="+mn-cs"/>
              </a:defRPr>
            </a:lvl6pPr>
            <a:lvl7pPr marL="2830159" algn="l" defTabSz="943386" rtl="0" eaLnBrk="1" latinLnBrk="0" hangingPunct="1">
              <a:defRPr sz="1857" kern="1200">
                <a:solidFill>
                  <a:schemeClr val="tx1"/>
                </a:solidFill>
                <a:latin typeface="+mn-lt"/>
                <a:ea typeface="+mn-ea"/>
                <a:cs typeface="+mn-cs"/>
              </a:defRPr>
            </a:lvl7pPr>
            <a:lvl8pPr marL="3301853" algn="l" defTabSz="943386" rtl="0" eaLnBrk="1" latinLnBrk="0" hangingPunct="1">
              <a:defRPr sz="1857" kern="1200">
                <a:solidFill>
                  <a:schemeClr val="tx1"/>
                </a:solidFill>
                <a:latin typeface="+mn-lt"/>
                <a:ea typeface="+mn-ea"/>
                <a:cs typeface="+mn-cs"/>
              </a:defRPr>
            </a:lvl8pPr>
            <a:lvl9pPr marL="3773546" algn="l" defTabSz="943386" rtl="0" eaLnBrk="1" latinLnBrk="0" hangingPunct="1">
              <a:defRPr sz="1857" kern="1200">
                <a:solidFill>
                  <a:schemeClr val="tx1"/>
                </a:solidFill>
                <a:latin typeface="+mn-lt"/>
                <a:ea typeface="+mn-ea"/>
                <a:cs typeface="+mn-cs"/>
              </a:defRPr>
            </a:lvl9pPr>
          </a:lstStyle>
          <a:p>
            <a:fld id="{3A98EE3D-8CD1-4C3F-BD1C-C98C9596463C}" type="slidenum">
              <a:rPr lang="en-US" smtClean="0"/>
              <a:pPr/>
              <a:t>9</a:t>
            </a:fld>
            <a:endParaRPr lang="en-US" dirty="0"/>
          </a:p>
        </p:txBody>
      </p:sp>
    </p:spTree>
    <p:extLst>
      <p:ext uri="{BB962C8B-B14F-4D97-AF65-F5344CB8AC3E}">
        <p14:creationId xmlns:p14="http://schemas.microsoft.com/office/powerpoint/2010/main" val="8215478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34B07883BCFD49B9E666133DE6C10E" ma:contentTypeVersion="2" ma:contentTypeDescription="Crée un document." ma:contentTypeScope="" ma:versionID="04eca02baa8fe59202dd61661dc851e8">
  <xsd:schema xmlns:xsd="http://www.w3.org/2001/XMLSchema" xmlns:xs="http://www.w3.org/2001/XMLSchema" xmlns:p="http://schemas.microsoft.com/office/2006/metadata/properties" xmlns:ns3="a83f6832-da3e-4d60-98fb-043e12edf096" targetNamespace="http://schemas.microsoft.com/office/2006/metadata/properties" ma:root="true" ma:fieldsID="861c77a5d2af4d35a2164bb83d4ba3a4" ns3:_="">
    <xsd:import namespace="a83f6832-da3e-4d60-98fb-043e12edf09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3f6832-da3e-4d60-98fb-043e12edf0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0E3A95-B15C-4AA4-BA43-7F7DB982830B}">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a83f6832-da3e-4d60-98fb-043e12edf096"/>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4E0D53DD-EC2B-4B34-B19E-1CEDD879EC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3f6832-da3e-4d60-98fb-043e12edf0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448688-5E00-467A-AD3F-9ED74C9FED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10364</TotalTime>
  <Words>1167</Words>
  <Application>Microsoft Office PowerPoint</Application>
  <PresentationFormat>Custom</PresentationFormat>
  <Paragraphs>196</Paragraphs>
  <Slides>29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Algerian</vt:lpstr>
      <vt:lpstr>Arial</vt:lpstr>
      <vt:lpstr>Calibri</vt:lpstr>
      <vt:lpstr>Cambria Math</vt:lpstr>
      <vt:lpstr>Poppins</vt:lpstr>
      <vt:lpstr>Poppins Light</vt:lpstr>
      <vt:lpstr>Symbol</vt:lpstr>
      <vt:lpstr>Tw Cen MT</vt:lpstr>
      <vt:lpstr>Wingdings</vt:lpstr>
      <vt:lpstr>RetrospectVTI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YOUSSEF NOGOT</dc:creator>
  <cp:lastModifiedBy>ISMAIL KARMOUT</cp:lastModifiedBy>
  <cp:revision>125</cp:revision>
  <dcterms:created xsi:type="dcterms:W3CDTF">2022-07-01T16:20:27Z</dcterms:created>
  <dcterms:modified xsi:type="dcterms:W3CDTF">2022-07-25T12:26:15Z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0x0101007634B07883BCFD49B9E666133DE6C10E</vt:lpwstr>
  </property>
</Properties>
</file>